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3" r:id="rId1"/>
  </p:sldMasterIdLst>
  <p:handoutMasterIdLst>
    <p:handoutMasterId r:id="rId31"/>
  </p:handoutMasterIdLst>
  <p:sldIdLst>
    <p:sldId id="256" r:id="rId2"/>
    <p:sldId id="279" r:id="rId3"/>
    <p:sldId id="280" r:id="rId4"/>
    <p:sldId id="281" r:id="rId5"/>
    <p:sldId id="282" r:id="rId6"/>
    <p:sldId id="284" r:id="rId7"/>
    <p:sldId id="285" r:id="rId8"/>
    <p:sldId id="257" r:id="rId9"/>
    <p:sldId id="258" r:id="rId10"/>
    <p:sldId id="275" r:id="rId11"/>
    <p:sldId id="260" r:id="rId12"/>
    <p:sldId id="261" r:id="rId13"/>
    <p:sldId id="266" r:id="rId14"/>
    <p:sldId id="262" r:id="rId15"/>
    <p:sldId id="276" r:id="rId16"/>
    <p:sldId id="277" r:id="rId17"/>
    <p:sldId id="267" r:id="rId18"/>
    <p:sldId id="278" r:id="rId19"/>
    <p:sldId id="263" r:id="rId20"/>
    <p:sldId id="269" r:id="rId21"/>
    <p:sldId id="271" r:id="rId22"/>
    <p:sldId id="264" r:id="rId23"/>
    <p:sldId id="272" r:id="rId24"/>
    <p:sldId id="273" r:id="rId25"/>
    <p:sldId id="274" r:id="rId26"/>
    <p:sldId id="265" r:id="rId27"/>
    <p:sldId id="286" r:id="rId28"/>
    <p:sldId id="287" r:id="rId29"/>
    <p:sldId id="293" r:id="rId30"/>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Palatino Linotype" pitchFamily="18" charset="0"/>
        <a:ea typeface="+mn-ea"/>
        <a:cs typeface="Arial" charset="0"/>
      </a:defRPr>
    </a:lvl1pPr>
    <a:lvl2pPr marL="457200" algn="l" rtl="0" fontAlgn="base">
      <a:spcBef>
        <a:spcPct val="0"/>
      </a:spcBef>
      <a:spcAft>
        <a:spcPct val="0"/>
      </a:spcAft>
      <a:defRPr kern="1200">
        <a:solidFill>
          <a:schemeClr val="tx1"/>
        </a:solidFill>
        <a:latin typeface="Palatino Linotype" pitchFamily="18" charset="0"/>
        <a:ea typeface="+mn-ea"/>
        <a:cs typeface="Arial" charset="0"/>
      </a:defRPr>
    </a:lvl2pPr>
    <a:lvl3pPr marL="914400" algn="l" rtl="0" fontAlgn="base">
      <a:spcBef>
        <a:spcPct val="0"/>
      </a:spcBef>
      <a:spcAft>
        <a:spcPct val="0"/>
      </a:spcAft>
      <a:defRPr kern="1200">
        <a:solidFill>
          <a:schemeClr val="tx1"/>
        </a:solidFill>
        <a:latin typeface="Palatino Linotype" pitchFamily="18" charset="0"/>
        <a:ea typeface="+mn-ea"/>
        <a:cs typeface="Arial" charset="0"/>
      </a:defRPr>
    </a:lvl3pPr>
    <a:lvl4pPr marL="1371600" algn="l" rtl="0" fontAlgn="base">
      <a:spcBef>
        <a:spcPct val="0"/>
      </a:spcBef>
      <a:spcAft>
        <a:spcPct val="0"/>
      </a:spcAft>
      <a:defRPr kern="1200">
        <a:solidFill>
          <a:schemeClr val="tx1"/>
        </a:solidFill>
        <a:latin typeface="Palatino Linotype" pitchFamily="18" charset="0"/>
        <a:ea typeface="+mn-ea"/>
        <a:cs typeface="Arial" charset="0"/>
      </a:defRPr>
    </a:lvl4pPr>
    <a:lvl5pPr marL="1828800" algn="l" rtl="0" fontAlgn="base">
      <a:spcBef>
        <a:spcPct val="0"/>
      </a:spcBef>
      <a:spcAft>
        <a:spcPct val="0"/>
      </a:spcAft>
      <a:defRPr kern="1200">
        <a:solidFill>
          <a:schemeClr val="tx1"/>
        </a:solidFill>
        <a:latin typeface="Palatino Linotype" pitchFamily="18" charset="0"/>
        <a:ea typeface="+mn-ea"/>
        <a:cs typeface="Arial" charset="0"/>
      </a:defRPr>
    </a:lvl5pPr>
    <a:lvl6pPr marL="2286000" algn="l" defTabSz="914400" rtl="0" eaLnBrk="1" latinLnBrk="0" hangingPunct="1">
      <a:defRPr kern="1200">
        <a:solidFill>
          <a:schemeClr val="tx1"/>
        </a:solidFill>
        <a:latin typeface="Palatino Linotype" pitchFamily="18" charset="0"/>
        <a:ea typeface="+mn-ea"/>
        <a:cs typeface="Arial" charset="0"/>
      </a:defRPr>
    </a:lvl6pPr>
    <a:lvl7pPr marL="2743200" algn="l" defTabSz="914400" rtl="0" eaLnBrk="1" latinLnBrk="0" hangingPunct="1">
      <a:defRPr kern="1200">
        <a:solidFill>
          <a:schemeClr val="tx1"/>
        </a:solidFill>
        <a:latin typeface="Palatino Linotype" pitchFamily="18" charset="0"/>
        <a:ea typeface="+mn-ea"/>
        <a:cs typeface="Arial" charset="0"/>
      </a:defRPr>
    </a:lvl7pPr>
    <a:lvl8pPr marL="3200400" algn="l" defTabSz="914400" rtl="0" eaLnBrk="1" latinLnBrk="0" hangingPunct="1">
      <a:defRPr kern="1200">
        <a:solidFill>
          <a:schemeClr val="tx1"/>
        </a:solidFill>
        <a:latin typeface="Palatino Linotype" pitchFamily="18" charset="0"/>
        <a:ea typeface="+mn-ea"/>
        <a:cs typeface="Arial" charset="0"/>
      </a:defRPr>
    </a:lvl8pPr>
    <a:lvl9pPr marL="3657600" algn="l" defTabSz="914400" rtl="0" eaLnBrk="1" latinLnBrk="0" hangingPunct="1">
      <a:defRPr kern="1200">
        <a:solidFill>
          <a:schemeClr val="tx1"/>
        </a:solidFill>
        <a:latin typeface="Palatino Linotype" pitchFamily="18"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66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1858" name="Rectangle 2"/>
          <p:cNvSpPr>
            <a:spLocks noGrp="1" noChangeArrowheads="1"/>
          </p:cNvSpPr>
          <p:nvPr>
            <p:ph type="hdr" sz="quarter"/>
          </p:nvPr>
        </p:nvSpPr>
        <p:spPr bwMode="auto">
          <a:xfrm>
            <a:off x="0" y="0"/>
            <a:ext cx="3037840" cy="464820"/>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defRPr sz="1200">
                <a:latin typeface="Arial" charset="0"/>
              </a:defRPr>
            </a:lvl1pPr>
          </a:lstStyle>
          <a:p>
            <a:endParaRPr lang="es-ES"/>
          </a:p>
        </p:txBody>
      </p:sp>
      <p:sp>
        <p:nvSpPr>
          <p:cNvPr id="121859" name="Rectangle 3"/>
          <p:cNvSpPr>
            <a:spLocks noGrp="1" noChangeArrowheads="1"/>
          </p:cNvSpPr>
          <p:nvPr>
            <p:ph type="dt" sz="quarter" idx="1"/>
          </p:nvPr>
        </p:nvSpPr>
        <p:spPr bwMode="auto">
          <a:xfrm>
            <a:off x="3970938" y="0"/>
            <a:ext cx="3037840" cy="464820"/>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a:defRPr sz="1200">
                <a:latin typeface="Arial" charset="0"/>
              </a:defRPr>
            </a:lvl1pPr>
          </a:lstStyle>
          <a:p>
            <a:endParaRPr lang="es-ES"/>
          </a:p>
        </p:txBody>
      </p:sp>
      <p:sp>
        <p:nvSpPr>
          <p:cNvPr id="121860" name="Rectangle 4"/>
          <p:cNvSpPr>
            <a:spLocks noGrp="1" noChangeArrowheads="1"/>
          </p:cNvSpPr>
          <p:nvPr>
            <p:ph type="ftr" sz="quarter" idx="2"/>
          </p:nvPr>
        </p:nvSpPr>
        <p:spPr bwMode="auto">
          <a:xfrm>
            <a:off x="0" y="8829967"/>
            <a:ext cx="3037840" cy="464820"/>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defRPr sz="1200">
                <a:latin typeface="Arial" charset="0"/>
              </a:defRPr>
            </a:lvl1pPr>
          </a:lstStyle>
          <a:p>
            <a:endParaRPr lang="es-ES"/>
          </a:p>
        </p:txBody>
      </p:sp>
      <p:sp>
        <p:nvSpPr>
          <p:cNvPr id="121861" name="Rectangle 5"/>
          <p:cNvSpPr>
            <a:spLocks noGrp="1" noChangeArrowheads="1"/>
          </p:cNvSpPr>
          <p:nvPr>
            <p:ph type="sldNum" sz="quarter" idx="3"/>
          </p:nvPr>
        </p:nvSpPr>
        <p:spPr bwMode="auto">
          <a:xfrm>
            <a:off x="3970938" y="8829967"/>
            <a:ext cx="3037840" cy="464820"/>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a:defRPr sz="1200">
                <a:latin typeface="Arial" charset="0"/>
              </a:defRPr>
            </a:lvl1pPr>
          </a:lstStyle>
          <a:p>
            <a:fld id="{40562421-FAA7-4E25-B12E-C5BF753A5228}" type="slidenum">
              <a:rPr lang="es-ES"/>
              <a:pPr/>
              <a:t>‹Nº›</a:t>
            </a:fld>
            <a:endParaRPr lang="es-ES"/>
          </a:p>
        </p:txBody>
      </p:sp>
    </p:spTree>
    <p:extLst>
      <p:ext uri="{BB962C8B-B14F-4D97-AF65-F5344CB8AC3E}">
        <p14:creationId xmlns:p14="http://schemas.microsoft.com/office/powerpoint/2010/main" val="4131106328"/>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14690" name="Rectangle 2"/>
          <p:cNvSpPr>
            <a:spLocks noGrp="1" noChangeArrowheads="1"/>
          </p:cNvSpPr>
          <p:nvPr>
            <p:ph type="ctrTitle"/>
          </p:nvPr>
        </p:nvSpPr>
        <p:spPr>
          <a:xfrm>
            <a:off x="685800" y="685800"/>
            <a:ext cx="7772400" cy="2127250"/>
          </a:xfrm>
        </p:spPr>
        <p:txBody>
          <a:bodyPr/>
          <a:lstStyle>
            <a:lvl1pPr algn="ctr">
              <a:defRPr sz="5800"/>
            </a:lvl1pPr>
          </a:lstStyle>
          <a:p>
            <a:r>
              <a:rPr lang="en-US"/>
              <a:t>Haga clic para cambiar el estilo de título	</a:t>
            </a:r>
          </a:p>
        </p:txBody>
      </p:sp>
      <p:sp>
        <p:nvSpPr>
          <p:cNvPr id="114691" name="Rectangle 3"/>
          <p:cNvSpPr>
            <a:spLocks noGrp="1" noChangeArrowheads="1"/>
          </p:cNvSpPr>
          <p:nvPr>
            <p:ph type="subTitle" idx="1"/>
          </p:nvPr>
        </p:nvSpPr>
        <p:spPr>
          <a:xfrm>
            <a:off x="1371600" y="3270250"/>
            <a:ext cx="6400800" cy="2209800"/>
          </a:xfrm>
        </p:spPr>
        <p:txBody>
          <a:bodyPr/>
          <a:lstStyle>
            <a:lvl1pPr marL="0" indent="0" algn="ctr">
              <a:buFont typeface="Wingdings" pitchFamily="2" charset="2"/>
              <a:buNone/>
              <a:defRPr sz="3000"/>
            </a:lvl1pPr>
          </a:lstStyle>
          <a:p>
            <a:r>
              <a:rPr lang="en-US"/>
              <a:t>Haga clic para modificar el estilo de subtítulo del patrón</a:t>
            </a:r>
          </a:p>
        </p:txBody>
      </p:sp>
      <p:sp>
        <p:nvSpPr>
          <p:cNvPr id="114692" name="Rectangle 4"/>
          <p:cNvSpPr>
            <a:spLocks noGrp="1" noChangeArrowheads="1"/>
          </p:cNvSpPr>
          <p:nvPr>
            <p:ph type="dt" sz="half" idx="2"/>
          </p:nvPr>
        </p:nvSpPr>
        <p:spPr/>
        <p:txBody>
          <a:bodyPr/>
          <a:lstStyle>
            <a:lvl1pPr>
              <a:defRPr/>
            </a:lvl1pPr>
          </a:lstStyle>
          <a:p>
            <a:endParaRPr lang="en-US"/>
          </a:p>
        </p:txBody>
      </p:sp>
      <p:sp>
        <p:nvSpPr>
          <p:cNvPr id="114693" name="Rectangle 5"/>
          <p:cNvSpPr>
            <a:spLocks noGrp="1" noChangeArrowheads="1"/>
          </p:cNvSpPr>
          <p:nvPr>
            <p:ph type="ftr" sz="quarter" idx="3"/>
          </p:nvPr>
        </p:nvSpPr>
        <p:spPr/>
        <p:txBody>
          <a:bodyPr/>
          <a:lstStyle>
            <a:lvl1pPr>
              <a:defRPr/>
            </a:lvl1pPr>
          </a:lstStyle>
          <a:p>
            <a:endParaRPr lang="en-US"/>
          </a:p>
        </p:txBody>
      </p:sp>
      <p:sp>
        <p:nvSpPr>
          <p:cNvPr id="114694" name="Rectangle 6"/>
          <p:cNvSpPr>
            <a:spLocks noGrp="1" noChangeArrowheads="1"/>
          </p:cNvSpPr>
          <p:nvPr>
            <p:ph type="sldNum" sz="quarter" idx="4"/>
          </p:nvPr>
        </p:nvSpPr>
        <p:spPr/>
        <p:txBody>
          <a:bodyPr/>
          <a:lstStyle>
            <a:lvl1pPr>
              <a:defRPr/>
            </a:lvl1pPr>
          </a:lstStyle>
          <a:p>
            <a:fld id="{8DAA67F8-9CDF-4EF1-B980-B65E0CE7B9F1}" type="slidenum">
              <a:rPr lang="en-US"/>
              <a:pPr/>
              <a:t>‹Nº›</a:t>
            </a:fld>
            <a:endParaRPr lang="en-US"/>
          </a:p>
        </p:txBody>
      </p:sp>
      <p:grpSp>
        <p:nvGrpSpPr>
          <p:cNvPr id="114695" name="Group 7"/>
          <p:cNvGrpSpPr>
            <a:grpSpLocks/>
          </p:cNvGrpSpPr>
          <p:nvPr/>
        </p:nvGrpSpPr>
        <p:grpSpPr bwMode="auto">
          <a:xfrm>
            <a:off x="228600" y="2889250"/>
            <a:ext cx="8610600" cy="201613"/>
            <a:chOff x="144" y="1680"/>
            <a:chExt cx="5424" cy="144"/>
          </a:xfrm>
        </p:grpSpPr>
        <p:sp>
          <p:nvSpPr>
            <p:cNvPr id="114696" name="Rectangle 8"/>
            <p:cNvSpPr>
              <a:spLocks noChangeArrowheads="1"/>
            </p:cNvSpPr>
            <p:nvPr userDrawn="1"/>
          </p:nvSpPr>
          <p:spPr bwMode="auto">
            <a:xfrm>
              <a:off x="144" y="1680"/>
              <a:ext cx="1808" cy="144"/>
            </a:xfrm>
            <a:prstGeom prst="rect">
              <a:avLst/>
            </a:prstGeom>
            <a:solidFill>
              <a:schemeClr val="bg2"/>
            </a:solidFill>
            <a:ln w="9525">
              <a:noFill/>
              <a:miter lim="800000"/>
              <a:headEnd/>
              <a:tailEnd/>
            </a:ln>
            <a:effectLst/>
          </p:spPr>
          <p:txBody>
            <a:bodyPr wrap="none" anchor="ctr"/>
            <a:lstStyle/>
            <a:p>
              <a:endParaRPr lang="es-MX"/>
            </a:p>
          </p:txBody>
        </p:sp>
        <p:sp>
          <p:nvSpPr>
            <p:cNvPr id="114697" name="Rectangle 9"/>
            <p:cNvSpPr>
              <a:spLocks noChangeArrowheads="1"/>
            </p:cNvSpPr>
            <p:nvPr userDrawn="1"/>
          </p:nvSpPr>
          <p:spPr bwMode="auto">
            <a:xfrm>
              <a:off x="1952" y="1680"/>
              <a:ext cx="1808" cy="144"/>
            </a:xfrm>
            <a:prstGeom prst="rect">
              <a:avLst/>
            </a:prstGeom>
            <a:solidFill>
              <a:schemeClr val="accent1"/>
            </a:solidFill>
            <a:ln w="9525">
              <a:noFill/>
              <a:miter lim="800000"/>
              <a:headEnd/>
              <a:tailEnd/>
            </a:ln>
            <a:effectLst/>
          </p:spPr>
          <p:txBody>
            <a:bodyPr wrap="none" anchor="ctr"/>
            <a:lstStyle/>
            <a:p>
              <a:endParaRPr lang="es-MX"/>
            </a:p>
          </p:txBody>
        </p:sp>
        <p:sp>
          <p:nvSpPr>
            <p:cNvPr id="114698" name="Rectangle 10"/>
            <p:cNvSpPr>
              <a:spLocks noChangeArrowheads="1"/>
            </p:cNvSpPr>
            <p:nvPr userDrawn="1"/>
          </p:nvSpPr>
          <p:spPr bwMode="auto">
            <a:xfrm>
              <a:off x="3760" y="1680"/>
              <a:ext cx="1808" cy="144"/>
            </a:xfrm>
            <a:prstGeom prst="rect">
              <a:avLst/>
            </a:prstGeom>
            <a:solidFill>
              <a:schemeClr val="tx2"/>
            </a:solidFill>
            <a:ln w="9525">
              <a:noFill/>
              <a:miter lim="800000"/>
              <a:headEnd/>
              <a:tailEnd/>
            </a:ln>
            <a:effectLst/>
          </p:spPr>
          <p:txBody>
            <a:bodyPr wrap="none" anchor="ctr"/>
            <a:lstStyle/>
            <a:p>
              <a:endParaRPr lang="es-MX"/>
            </a:p>
          </p:txBody>
        </p:sp>
      </p:gr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a:defRPr/>
            </a:lvl1pPr>
          </a:lstStyle>
          <a:p>
            <a:endParaRPr lang="en-US"/>
          </a:p>
        </p:txBody>
      </p:sp>
      <p:sp>
        <p:nvSpPr>
          <p:cNvPr id="5" name="4 Marcador de pie de página"/>
          <p:cNvSpPr>
            <a:spLocks noGrp="1"/>
          </p:cNvSpPr>
          <p:nvPr>
            <p:ph type="ftr" sz="quarter" idx="11"/>
          </p:nvPr>
        </p:nvSpPr>
        <p:spPr/>
        <p:txBody>
          <a:bodyPr/>
          <a:lstStyle>
            <a:lvl1pPr>
              <a:defRPr/>
            </a:lvl1pPr>
          </a:lstStyle>
          <a:p>
            <a:endParaRPr lang="en-US"/>
          </a:p>
        </p:txBody>
      </p:sp>
      <p:sp>
        <p:nvSpPr>
          <p:cNvPr id="6" name="5 Marcador de número de diapositiva"/>
          <p:cNvSpPr>
            <a:spLocks noGrp="1"/>
          </p:cNvSpPr>
          <p:nvPr>
            <p:ph type="sldNum" sz="quarter" idx="12"/>
          </p:nvPr>
        </p:nvSpPr>
        <p:spPr/>
        <p:txBody>
          <a:bodyPr/>
          <a:lstStyle>
            <a:lvl1pPr>
              <a:defRPr/>
            </a:lvl1pPr>
          </a:lstStyle>
          <a:p>
            <a:fld id="{614D408A-133E-45FC-B2B1-998D88877776}" type="slidenum">
              <a:rPr lang="en-US"/>
              <a:pPr/>
              <a:t>‹Nº›</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7813"/>
            <a:ext cx="2057400" cy="5853112"/>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7813"/>
            <a:ext cx="6019800" cy="585311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a:defRPr/>
            </a:lvl1pPr>
          </a:lstStyle>
          <a:p>
            <a:endParaRPr lang="en-US"/>
          </a:p>
        </p:txBody>
      </p:sp>
      <p:sp>
        <p:nvSpPr>
          <p:cNvPr id="5" name="4 Marcador de pie de página"/>
          <p:cNvSpPr>
            <a:spLocks noGrp="1"/>
          </p:cNvSpPr>
          <p:nvPr>
            <p:ph type="ftr" sz="quarter" idx="11"/>
          </p:nvPr>
        </p:nvSpPr>
        <p:spPr/>
        <p:txBody>
          <a:bodyPr/>
          <a:lstStyle>
            <a:lvl1pPr>
              <a:defRPr/>
            </a:lvl1pPr>
          </a:lstStyle>
          <a:p>
            <a:endParaRPr lang="en-US"/>
          </a:p>
        </p:txBody>
      </p:sp>
      <p:sp>
        <p:nvSpPr>
          <p:cNvPr id="6" name="5 Marcador de número de diapositiva"/>
          <p:cNvSpPr>
            <a:spLocks noGrp="1"/>
          </p:cNvSpPr>
          <p:nvPr>
            <p:ph type="sldNum" sz="quarter" idx="12"/>
          </p:nvPr>
        </p:nvSpPr>
        <p:spPr/>
        <p:txBody>
          <a:bodyPr/>
          <a:lstStyle>
            <a:lvl1pPr>
              <a:defRPr/>
            </a:lvl1pPr>
          </a:lstStyle>
          <a:p>
            <a:fld id="{13061553-51FB-4DA8-862D-F49543D38BD0}" type="slidenum">
              <a:rPr lang="en-US"/>
              <a:pPr/>
              <a:t>‹Nº›</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lvl1pPr>
              <a:defRPr/>
            </a:lvl1pPr>
          </a:lstStyle>
          <a:p>
            <a:endParaRPr lang="en-US"/>
          </a:p>
        </p:txBody>
      </p:sp>
      <p:sp>
        <p:nvSpPr>
          <p:cNvPr id="5" name="4 Marcador de pie de página"/>
          <p:cNvSpPr>
            <a:spLocks noGrp="1"/>
          </p:cNvSpPr>
          <p:nvPr>
            <p:ph type="ftr" sz="quarter" idx="11"/>
          </p:nvPr>
        </p:nvSpPr>
        <p:spPr/>
        <p:txBody>
          <a:bodyPr/>
          <a:lstStyle>
            <a:lvl1pPr>
              <a:defRPr/>
            </a:lvl1pPr>
          </a:lstStyle>
          <a:p>
            <a:endParaRPr lang="en-US"/>
          </a:p>
        </p:txBody>
      </p:sp>
      <p:sp>
        <p:nvSpPr>
          <p:cNvPr id="6" name="5 Marcador de número de diapositiva"/>
          <p:cNvSpPr>
            <a:spLocks noGrp="1"/>
          </p:cNvSpPr>
          <p:nvPr>
            <p:ph type="sldNum" sz="quarter" idx="12"/>
          </p:nvPr>
        </p:nvSpPr>
        <p:spPr/>
        <p:txBody>
          <a:bodyPr/>
          <a:lstStyle>
            <a:lvl1pPr>
              <a:defRPr/>
            </a:lvl1pPr>
          </a:lstStyle>
          <a:p>
            <a:fld id="{D216476E-B5EE-499B-B8B5-18F11BEB0DED}" type="slidenum">
              <a:rPr lang="en-US"/>
              <a:pPr/>
              <a:t>‹Nº›</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n-US"/>
          </a:p>
        </p:txBody>
      </p:sp>
      <p:sp>
        <p:nvSpPr>
          <p:cNvPr id="5" name="4 Marcador de pie de página"/>
          <p:cNvSpPr>
            <a:spLocks noGrp="1"/>
          </p:cNvSpPr>
          <p:nvPr>
            <p:ph type="ftr" sz="quarter" idx="11"/>
          </p:nvPr>
        </p:nvSpPr>
        <p:spPr/>
        <p:txBody>
          <a:bodyPr/>
          <a:lstStyle>
            <a:lvl1pPr>
              <a:defRPr/>
            </a:lvl1pPr>
          </a:lstStyle>
          <a:p>
            <a:endParaRPr lang="en-US"/>
          </a:p>
        </p:txBody>
      </p:sp>
      <p:sp>
        <p:nvSpPr>
          <p:cNvPr id="6" name="5 Marcador de número de diapositiva"/>
          <p:cNvSpPr>
            <a:spLocks noGrp="1"/>
          </p:cNvSpPr>
          <p:nvPr>
            <p:ph type="sldNum" sz="quarter" idx="12"/>
          </p:nvPr>
        </p:nvSpPr>
        <p:spPr/>
        <p:txBody>
          <a:bodyPr/>
          <a:lstStyle>
            <a:lvl1pPr>
              <a:defRPr/>
            </a:lvl1pPr>
          </a:lstStyle>
          <a:p>
            <a:fld id="{04BF6789-35C4-450D-B25A-740C80F598D2}" type="slidenum">
              <a:rPr lang="en-US"/>
              <a:pPr/>
              <a:t>‹Nº›</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lvl1pPr>
              <a:defRPr/>
            </a:lvl1pPr>
          </a:lstStyle>
          <a:p>
            <a:endParaRPr lang="en-US"/>
          </a:p>
        </p:txBody>
      </p:sp>
      <p:sp>
        <p:nvSpPr>
          <p:cNvPr id="6" name="5 Marcador de pie de página"/>
          <p:cNvSpPr>
            <a:spLocks noGrp="1"/>
          </p:cNvSpPr>
          <p:nvPr>
            <p:ph type="ftr" sz="quarter" idx="11"/>
          </p:nvPr>
        </p:nvSpPr>
        <p:spPr/>
        <p:txBody>
          <a:bodyPr/>
          <a:lstStyle>
            <a:lvl1pPr>
              <a:defRPr/>
            </a:lvl1pPr>
          </a:lstStyle>
          <a:p>
            <a:endParaRPr lang="en-US"/>
          </a:p>
        </p:txBody>
      </p:sp>
      <p:sp>
        <p:nvSpPr>
          <p:cNvPr id="7" name="6 Marcador de número de diapositiva"/>
          <p:cNvSpPr>
            <a:spLocks noGrp="1"/>
          </p:cNvSpPr>
          <p:nvPr>
            <p:ph type="sldNum" sz="quarter" idx="12"/>
          </p:nvPr>
        </p:nvSpPr>
        <p:spPr/>
        <p:txBody>
          <a:bodyPr/>
          <a:lstStyle>
            <a:lvl1pPr>
              <a:defRPr/>
            </a:lvl1pPr>
          </a:lstStyle>
          <a:p>
            <a:fld id="{8D1E8710-DD05-4096-96B2-9FA0E63459E8}" type="slidenum">
              <a:rPr lang="en-US"/>
              <a:pPr/>
              <a:t>‹Nº›</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lvl1pPr>
              <a:defRPr/>
            </a:lvl1pPr>
          </a:lstStyle>
          <a:p>
            <a:endParaRPr lang="en-US"/>
          </a:p>
        </p:txBody>
      </p:sp>
      <p:sp>
        <p:nvSpPr>
          <p:cNvPr id="8" name="7 Marcador de pie de página"/>
          <p:cNvSpPr>
            <a:spLocks noGrp="1"/>
          </p:cNvSpPr>
          <p:nvPr>
            <p:ph type="ftr" sz="quarter" idx="11"/>
          </p:nvPr>
        </p:nvSpPr>
        <p:spPr/>
        <p:txBody>
          <a:bodyPr/>
          <a:lstStyle>
            <a:lvl1pPr>
              <a:defRPr/>
            </a:lvl1pPr>
          </a:lstStyle>
          <a:p>
            <a:endParaRPr lang="en-US"/>
          </a:p>
        </p:txBody>
      </p:sp>
      <p:sp>
        <p:nvSpPr>
          <p:cNvPr id="9" name="8 Marcador de número de diapositiva"/>
          <p:cNvSpPr>
            <a:spLocks noGrp="1"/>
          </p:cNvSpPr>
          <p:nvPr>
            <p:ph type="sldNum" sz="quarter" idx="12"/>
          </p:nvPr>
        </p:nvSpPr>
        <p:spPr/>
        <p:txBody>
          <a:bodyPr/>
          <a:lstStyle>
            <a:lvl1pPr>
              <a:defRPr/>
            </a:lvl1pPr>
          </a:lstStyle>
          <a:p>
            <a:fld id="{9564EEA6-5A8B-47CC-B908-29979B6687FA}" type="slidenum">
              <a:rPr lang="en-US"/>
              <a:pPr/>
              <a:t>‹Nº›</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lvl1pPr>
              <a:defRPr/>
            </a:lvl1pPr>
          </a:lstStyle>
          <a:p>
            <a:endParaRPr lang="en-US"/>
          </a:p>
        </p:txBody>
      </p:sp>
      <p:sp>
        <p:nvSpPr>
          <p:cNvPr id="4" name="3 Marcador de pie de página"/>
          <p:cNvSpPr>
            <a:spLocks noGrp="1"/>
          </p:cNvSpPr>
          <p:nvPr>
            <p:ph type="ftr" sz="quarter" idx="11"/>
          </p:nvPr>
        </p:nvSpPr>
        <p:spPr/>
        <p:txBody>
          <a:bodyPr/>
          <a:lstStyle>
            <a:lvl1pPr>
              <a:defRPr/>
            </a:lvl1pPr>
          </a:lstStyle>
          <a:p>
            <a:endParaRPr lang="en-US"/>
          </a:p>
        </p:txBody>
      </p:sp>
      <p:sp>
        <p:nvSpPr>
          <p:cNvPr id="5" name="4 Marcador de número de diapositiva"/>
          <p:cNvSpPr>
            <a:spLocks noGrp="1"/>
          </p:cNvSpPr>
          <p:nvPr>
            <p:ph type="sldNum" sz="quarter" idx="12"/>
          </p:nvPr>
        </p:nvSpPr>
        <p:spPr/>
        <p:txBody>
          <a:bodyPr/>
          <a:lstStyle>
            <a:lvl1pPr>
              <a:defRPr/>
            </a:lvl1pPr>
          </a:lstStyle>
          <a:p>
            <a:fld id="{3FAEE5BC-0100-4883-8D21-E79C300FCB8E}" type="slidenum">
              <a:rPr lang="en-US"/>
              <a:pPr/>
              <a:t>‹Nº›</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n-US"/>
          </a:p>
        </p:txBody>
      </p:sp>
      <p:sp>
        <p:nvSpPr>
          <p:cNvPr id="3" name="2 Marcador de pie de página"/>
          <p:cNvSpPr>
            <a:spLocks noGrp="1"/>
          </p:cNvSpPr>
          <p:nvPr>
            <p:ph type="ftr" sz="quarter" idx="11"/>
          </p:nvPr>
        </p:nvSpPr>
        <p:spPr/>
        <p:txBody>
          <a:bodyPr/>
          <a:lstStyle>
            <a:lvl1pPr>
              <a:defRPr/>
            </a:lvl1pPr>
          </a:lstStyle>
          <a:p>
            <a:endParaRPr lang="en-US"/>
          </a:p>
        </p:txBody>
      </p:sp>
      <p:sp>
        <p:nvSpPr>
          <p:cNvPr id="4" name="3 Marcador de número de diapositiva"/>
          <p:cNvSpPr>
            <a:spLocks noGrp="1"/>
          </p:cNvSpPr>
          <p:nvPr>
            <p:ph type="sldNum" sz="quarter" idx="12"/>
          </p:nvPr>
        </p:nvSpPr>
        <p:spPr/>
        <p:txBody>
          <a:bodyPr/>
          <a:lstStyle>
            <a:lvl1pPr>
              <a:defRPr/>
            </a:lvl1pPr>
          </a:lstStyle>
          <a:p>
            <a:fld id="{7DE87DA9-2CC6-44C3-9D71-E250F3DB3658}" type="slidenum">
              <a:rPr lang="en-US"/>
              <a:pPr/>
              <a:t>‹Nº›</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n-US"/>
          </a:p>
        </p:txBody>
      </p:sp>
      <p:sp>
        <p:nvSpPr>
          <p:cNvPr id="6" name="5 Marcador de pie de página"/>
          <p:cNvSpPr>
            <a:spLocks noGrp="1"/>
          </p:cNvSpPr>
          <p:nvPr>
            <p:ph type="ftr" sz="quarter" idx="11"/>
          </p:nvPr>
        </p:nvSpPr>
        <p:spPr/>
        <p:txBody>
          <a:bodyPr/>
          <a:lstStyle>
            <a:lvl1pPr>
              <a:defRPr/>
            </a:lvl1pPr>
          </a:lstStyle>
          <a:p>
            <a:endParaRPr lang="en-US"/>
          </a:p>
        </p:txBody>
      </p:sp>
      <p:sp>
        <p:nvSpPr>
          <p:cNvPr id="7" name="6 Marcador de número de diapositiva"/>
          <p:cNvSpPr>
            <a:spLocks noGrp="1"/>
          </p:cNvSpPr>
          <p:nvPr>
            <p:ph type="sldNum" sz="quarter" idx="12"/>
          </p:nvPr>
        </p:nvSpPr>
        <p:spPr/>
        <p:txBody>
          <a:bodyPr/>
          <a:lstStyle>
            <a:lvl1pPr>
              <a:defRPr/>
            </a:lvl1pPr>
          </a:lstStyle>
          <a:p>
            <a:fld id="{56F9992B-4FD7-49DC-A032-9289B2B8C0F6}" type="slidenum">
              <a:rPr lang="en-US"/>
              <a:pPr/>
              <a:t>‹Nº›</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n-US"/>
          </a:p>
        </p:txBody>
      </p:sp>
      <p:sp>
        <p:nvSpPr>
          <p:cNvPr id="6" name="5 Marcador de pie de página"/>
          <p:cNvSpPr>
            <a:spLocks noGrp="1"/>
          </p:cNvSpPr>
          <p:nvPr>
            <p:ph type="ftr" sz="quarter" idx="11"/>
          </p:nvPr>
        </p:nvSpPr>
        <p:spPr/>
        <p:txBody>
          <a:bodyPr/>
          <a:lstStyle>
            <a:lvl1pPr>
              <a:defRPr/>
            </a:lvl1pPr>
          </a:lstStyle>
          <a:p>
            <a:endParaRPr lang="en-US"/>
          </a:p>
        </p:txBody>
      </p:sp>
      <p:sp>
        <p:nvSpPr>
          <p:cNvPr id="7" name="6 Marcador de número de diapositiva"/>
          <p:cNvSpPr>
            <a:spLocks noGrp="1"/>
          </p:cNvSpPr>
          <p:nvPr>
            <p:ph type="sldNum" sz="quarter" idx="12"/>
          </p:nvPr>
        </p:nvSpPr>
        <p:spPr/>
        <p:txBody>
          <a:bodyPr/>
          <a:lstStyle>
            <a:lvl1pPr>
              <a:defRPr/>
            </a:lvl1pPr>
          </a:lstStyle>
          <a:p>
            <a:fld id="{27253816-9190-4ED6-9D50-50A8D33A149E}" type="slidenum">
              <a:rPr lang="en-US"/>
              <a:pPr/>
              <a:t>‹Nº›</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3666" name="Rectangle 2"/>
          <p:cNvSpPr>
            <a:spLocks noGrp="1" noChangeArrowheads="1"/>
          </p:cNvSpPr>
          <p:nvPr>
            <p:ph type="title"/>
          </p:nvPr>
        </p:nvSpPr>
        <p:spPr bwMode="auto">
          <a:xfrm>
            <a:off x="457200" y="277813"/>
            <a:ext cx="8229600" cy="11398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en-US" smtClean="0"/>
              <a:t>Haga clic para cambiar el estilo de título	</a:t>
            </a:r>
          </a:p>
        </p:txBody>
      </p:sp>
      <p:sp>
        <p:nvSpPr>
          <p:cNvPr id="113667" name="Rectangle 3"/>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Haga clic para modificar el estilo de texto del patrón</a:t>
            </a:r>
          </a:p>
          <a:p>
            <a:pPr lvl="1"/>
            <a:r>
              <a:rPr lang="en-US" smtClean="0"/>
              <a:t>Segundo nivel</a:t>
            </a:r>
          </a:p>
          <a:p>
            <a:pPr lvl="2"/>
            <a:r>
              <a:rPr lang="en-US" smtClean="0"/>
              <a:t>Tercer nivel</a:t>
            </a:r>
          </a:p>
          <a:p>
            <a:pPr lvl="3"/>
            <a:r>
              <a:rPr lang="en-US" smtClean="0"/>
              <a:t>Cuarto nivel</a:t>
            </a:r>
          </a:p>
          <a:p>
            <a:pPr lvl="4"/>
            <a:r>
              <a:rPr lang="en-US" smtClean="0"/>
              <a:t>Quinto nivel</a:t>
            </a:r>
          </a:p>
        </p:txBody>
      </p:sp>
      <p:sp>
        <p:nvSpPr>
          <p:cNvPr id="113668" name="Rectangle 4"/>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vl1pPr>
          </a:lstStyle>
          <a:p>
            <a:endParaRPr lang="en-US"/>
          </a:p>
        </p:txBody>
      </p:sp>
      <p:sp>
        <p:nvSpPr>
          <p:cNvPr id="11366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vl1pPr>
          </a:lstStyle>
          <a:p>
            <a:endParaRPr lang="en-US"/>
          </a:p>
        </p:txBody>
      </p:sp>
      <p:sp>
        <p:nvSpPr>
          <p:cNvPr id="113670" name="Rectangle 6"/>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vl1pPr>
          </a:lstStyle>
          <a:p>
            <a:fld id="{11492683-8260-4E38-B054-6B20BC313F90}" type="slidenum">
              <a:rPr lang="en-US"/>
              <a:pPr/>
              <a:t>‹Nº›</a:t>
            </a:fld>
            <a:endParaRPr lang="en-US"/>
          </a:p>
        </p:txBody>
      </p:sp>
      <p:sp>
        <p:nvSpPr>
          <p:cNvPr id="113671" name="Rectangle 7"/>
          <p:cNvSpPr>
            <a:spLocks noChangeArrowheads="1"/>
          </p:cNvSpPr>
          <p:nvPr/>
        </p:nvSpPr>
        <p:spPr bwMode="auto">
          <a:xfrm>
            <a:off x="0" y="0"/>
            <a:ext cx="228600" cy="2286000"/>
          </a:xfrm>
          <a:prstGeom prst="rect">
            <a:avLst/>
          </a:prstGeom>
          <a:solidFill>
            <a:schemeClr val="bg2"/>
          </a:solidFill>
          <a:ln w="9525">
            <a:noFill/>
            <a:miter lim="800000"/>
            <a:headEnd/>
            <a:tailEnd/>
          </a:ln>
          <a:effectLst/>
        </p:spPr>
        <p:txBody>
          <a:bodyPr wrap="none" anchor="ctr"/>
          <a:lstStyle/>
          <a:p>
            <a:pPr algn="ctr"/>
            <a:endParaRPr lang="es-ES" sz="2400">
              <a:latin typeface="Times New Roman" pitchFamily="18" charset="0"/>
            </a:endParaRPr>
          </a:p>
        </p:txBody>
      </p:sp>
      <p:sp>
        <p:nvSpPr>
          <p:cNvPr id="113672" name="Line 8"/>
          <p:cNvSpPr>
            <a:spLocks noChangeShapeType="1"/>
          </p:cNvSpPr>
          <p:nvPr/>
        </p:nvSpPr>
        <p:spPr bwMode="auto">
          <a:xfrm>
            <a:off x="457200" y="1447800"/>
            <a:ext cx="8077200" cy="0"/>
          </a:xfrm>
          <a:prstGeom prst="line">
            <a:avLst/>
          </a:prstGeom>
          <a:noFill/>
          <a:ln w="19050">
            <a:solidFill>
              <a:schemeClr val="tx2"/>
            </a:solidFill>
            <a:round/>
            <a:headEnd/>
            <a:tailEnd/>
          </a:ln>
          <a:effectLst/>
        </p:spPr>
        <p:txBody>
          <a:bodyPr/>
          <a:lstStyle/>
          <a:p>
            <a:endParaRPr lang="es-MX"/>
          </a:p>
        </p:txBody>
      </p:sp>
      <p:sp>
        <p:nvSpPr>
          <p:cNvPr id="113673" name="Rectangle 9"/>
          <p:cNvSpPr>
            <a:spLocks noChangeArrowheads="1"/>
          </p:cNvSpPr>
          <p:nvPr/>
        </p:nvSpPr>
        <p:spPr bwMode="auto">
          <a:xfrm>
            <a:off x="0" y="2286000"/>
            <a:ext cx="228600" cy="2286000"/>
          </a:xfrm>
          <a:prstGeom prst="rect">
            <a:avLst/>
          </a:prstGeom>
          <a:solidFill>
            <a:schemeClr val="accent2"/>
          </a:solidFill>
          <a:ln w="9525">
            <a:noFill/>
            <a:miter lim="800000"/>
            <a:headEnd/>
            <a:tailEnd/>
          </a:ln>
          <a:effectLst/>
        </p:spPr>
        <p:txBody>
          <a:bodyPr wrap="none" anchor="ctr"/>
          <a:lstStyle/>
          <a:p>
            <a:pPr algn="ctr"/>
            <a:endParaRPr lang="es-ES" sz="2400">
              <a:latin typeface="Times New Roman" pitchFamily="18" charset="0"/>
            </a:endParaRPr>
          </a:p>
        </p:txBody>
      </p:sp>
      <p:sp>
        <p:nvSpPr>
          <p:cNvPr id="113674" name="Rectangle 10"/>
          <p:cNvSpPr>
            <a:spLocks noChangeArrowheads="1"/>
          </p:cNvSpPr>
          <p:nvPr/>
        </p:nvSpPr>
        <p:spPr bwMode="auto">
          <a:xfrm>
            <a:off x="0" y="4572000"/>
            <a:ext cx="228600" cy="2286000"/>
          </a:xfrm>
          <a:prstGeom prst="rect">
            <a:avLst/>
          </a:prstGeom>
          <a:solidFill>
            <a:schemeClr val="tx2"/>
          </a:solidFill>
          <a:ln w="9525">
            <a:noFill/>
            <a:miter lim="800000"/>
            <a:headEnd/>
            <a:tailEnd/>
          </a:ln>
          <a:effectLst/>
        </p:spPr>
        <p:txBody>
          <a:bodyPr wrap="none" anchor="ctr"/>
          <a:lstStyle/>
          <a:p>
            <a:pPr algn="ctr"/>
            <a:endParaRPr lang="es-ES" sz="2400">
              <a:latin typeface="Times New Roman" pitchFamily="18" charset="0"/>
            </a:endParaRPr>
          </a:p>
        </p:txBody>
      </p:sp>
    </p:spTree>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Lst>
  <p:timing>
    <p:tnLst>
      <p:par>
        <p:cTn id="1" dur="indefinite" restart="never" nodeType="tmRoot"/>
      </p:par>
    </p:tnLst>
  </p:timing>
  <p:txStyles>
    <p:titleStyle>
      <a:lvl1pPr algn="l" rtl="0" fontAlgn="base">
        <a:spcBef>
          <a:spcPct val="0"/>
        </a:spcBef>
        <a:spcAft>
          <a:spcPct val="0"/>
        </a:spcAft>
        <a:defRPr sz="4400">
          <a:solidFill>
            <a:schemeClr val="tx2"/>
          </a:solidFill>
          <a:latin typeface="+mj-lt"/>
          <a:ea typeface="+mj-ea"/>
          <a:cs typeface="+mj-cs"/>
        </a:defRPr>
      </a:lvl1pPr>
      <a:lvl2pPr algn="l" rtl="0" fontAlgn="base">
        <a:spcBef>
          <a:spcPct val="0"/>
        </a:spcBef>
        <a:spcAft>
          <a:spcPct val="0"/>
        </a:spcAft>
        <a:defRPr sz="4400">
          <a:solidFill>
            <a:schemeClr val="tx2"/>
          </a:solidFill>
          <a:latin typeface="Garamond" pitchFamily="18" charset="0"/>
          <a:cs typeface="Arial" charset="0"/>
        </a:defRPr>
      </a:lvl2pPr>
      <a:lvl3pPr algn="l" rtl="0" fontAlgn="base">
        <a:spcBef>
          <a:spcPct val="0"/>
        </a:spcBef>
        <a:spcAft>
          <a:spcPct val="0"/>
        </a:spcAft>
        <a:defRPr sz="4400">
          <a:solidFill>
            <a:schemeClr val="tx2"/>
          </a:solidFill>
          <a:latin typeface="Garamond" pitchFamily="18" charset="0"/>
          <a:cs typeface="Arial" charset="0"/>
        </a:defRPr>
      </a:lvl3pPr>
      <a:lvl4pPr algn="l" rtl="0" fontAlgn="base">
        <a:spcBef>
          <a:spcPct val="0"/>
        </a:spcBef>
        <a:spcAft>
          <a:spcPct val="0"/>
        </a:spcAft>
        <a:defRPr sz="4400">
          <a:solidFill>
            <a:schemeClr val="tx2"/>
          </a:solidFill>
          <a:latin typeface="Garamond" pitchFamily="18" charset="0"/>
          <a:cs typeface="Arial" charset="0"/>
        </a:defRPr>
      </a:lvl4pPr>
      <a:lvl5pPr algn="l" rtl="0" fontAlgn="base">
        <a:spcBef>
          <a:spcPct val="0"/>
        </a:spcBef>
        <a:spcAft>
          <a:spcPct val="0"/>
        </a:spcAft>
        <a:defRPr sz="4400">
          <a:solidFill>
            <a:schemeClr val="tx2"/>
          </a:solidFill>
          <a:latin typeface="Garamond" pitchFamily="18" charset="0"/>
          <a:cs typeface="Arial" charset="0"/>
        </a:defRPr>
      </a:lvl5pPr>
      <a:lvl6pPr marL="457200" algn="l" rtl="0" fontAlgn="base">
        <a:spcBef>
          <a:spcPct val="0"/>
        </a:spcBef>
        <a:spcAft>
          <a:spcPct val="0"/>
        </a:spcAft>
        <a:defRPr sz="4400">
          <a:solidFill>
            <a:schemeClr val="tx2"/>
          </a:solidFill>
          <a:latin typeface="Garamond" pitchFamily="18" charset="0"/>
          <a:cs typeface="Arial" charset="0"/>
        </a:defRPr>
      </a:lvl6pPr>
      <a:lvl7pPr marL="914400" algn="l" rtl="0" fontAlgn="base">
        <a:spcBef>
          <a:spcPct val="0"/>
        </a:spcBef>
        <a:spcAft>
          <a:spcPct val="0"/>
        </a:spcAft>
        <a:defRPr sz="4400">
          <a:solidFill>
            <a:schemeClr val="tx2"/>
          </a:solidFill>
          <a:latin typeface="Garamond" pitchFamily="18" charset="0"/>
          <a:cs typeface="Arial" charset="0"/>
        </a:defRPr>
      </a:lvl7pPr>
      <a:lvl8pPr marL="1371600" algn="l" rtl="0" fontAlgn="base">
        <a:spcBef>
          <a:spcPct val="0"/>
        </a:spcBef>
        <a:spcAft>
          <a:spcPct val="0"/>
        </a:spcAft>
        <a:defRPr sz="4400">
          <a:solidFill>
            <a:schemeClr val="tx2"/>
          </a:solidFill>
          <a:latin typeface="Garamond" pitchFamily="18" charset="0"/>
          <a:cs typeface="Arial" charset="0"/>
        </a:defRPr>
      </a:lvl8pPr>
      <a:lvl9pPr marL="1828800" algn="l" rtl="0" fontAlgn="base">
        <a:spcBef>
          <a:spcPct val="0"/>
        </a:spcBef>
        <a:spcAft>
          <a:spcPct val="0"/>
        </a:spcAft>
        <a:defRPr sz="4400">
          <a:solidFill>
            <a:schemeClr val="tx2"/>
          </a:solidFill>
          <a:latin typeface="Garamond" pitchFamily="18" charset="0"/>
          <a:cs typeface="Arial" charset="0"/>
        </a:defRPr>
      </a:lvl9pPr>
    </p:titleStyle>
    <p:bodyStyle>
      <a:lvl1pPr marL="342900" indent="-342900" algn="l" rtl="0" fontAlgn="base">
        <a:spcBef>
          <a:spcPct val="20000"/>
        </a:spcBef>
        <a:spcAft>
          <a:spcPct val="0"/>
        </a:spcAft>
        <a:buClr>
          <a:schemeClr val="bg2"/>
        </a:buClr>
        <a:buSzPct val="75000"/>
        <a:buFont typeface="Wingdings" pitchFamily="2" charset="2"/>
        <a:buChar char="p"/>
        <a:defRPr sz="2800">
          <a:solidFill>
            <a:schemeClr val="tx1"/>
          </a:solidFill>
          <a:latin typeface="+mn-lt"/>
          <a:ea typeface="+mn-ea"/>
          <a:cs typeface="+mn-cs"/>
        </a:defRPr>
      </a:lvl1pPr>
      <a:lvl2pPr marL="742950" indent="-285750" algn="l" rtl="0" fontAlgn="base">
        <a:spcBef>
          <a:spcPct val="20000"/>
        </a:spcBef>
        <a:spcAft>
          <a:spcPct val="0"/>
        </a:spcAft>
        <a:buClr>
          <a:schemeClr val="tx2"/>
        </a:buClr>
        <a:buSzPct val="75000"/>
        <a:buFont typeface="Wingdings" pitchFamily="2" charset="2"/>
        <a:buChar char="n"/>
        <a:defRPr sz="2400">
          <a:solidFill>
            <a:schemeClr val="tx1"/>
          </a:solidFill>
          <a:latin typeface="+mn-lt"/>
          <a:cs typeface="+mn-cs"/>
        </a:defRPr>
      </a:lvl2pPr>
      <a:lvl3pPr marL="1143000" indent="-228600" algn="l" rtl="0" fontAlgn="base">
        <a:spcBef>
          <a:spcPct val="20000"/>
        </a:spcBef>
        <a:spcAft>
          <a:spcPct val="0"/>
        </a:spcAft>
        <a:buClr>
          <a:schemeClr val="accent1"/>
        </a:buClr>
        <a:buSzPct val="65000"/>
        <a:buFont typeface="Wingdings" pitchFamily="2" charset="2"/>
        <a:buChar char="p"/>
        <a:defRPr sz="2000">
          <a:solidFill>
            <a:schemeClr val="tx1"/>
          </a:solidFill>
          <a:latin typeface="+mn-lt"/>
          <a:cs typeface="+mn-cs"/>
        </a:defRPr>
      </a:lvl3pPr>
      <a:lvl4pPr marL="1600200" indent="-228600" algn="l" rtl="0" fontAlgn="base">
        <a:spcBef>
          <a:spcPct val="20000"/>
        </a:spcBef>
        <a:spcAft>
          <a:spcPct val="0"/>
        </a:spcAft>
        <a:buClr>
          <a:schemeClr val="bg2"/>
        </a:buClr>
        <a:buFont typeface="Wingdings" pitchFamily="2" charset="2"/>
        <a:buChar char="§"/>
        <a:defRPr>
          <a:solidFill>
            <a:schemeClr val="tx1"/>
          </a:solidFill>
          <a:latin typeface="+mn-lt"/>
          <a:cs typeface="+mn-cs"/>
        </a:defRPr>
      </a:lvl4pPr>
      <a:lvl5pPr marL="2057400" indent="-228600" algn="l" rtl="0" fontAlgn="base">
        <a:spcBef>
          <a:spcPct val="20000"/>
        </a:spcBef>
        <a:spcAft>
          <a:spcPct val="0"/>
        </a:spcAft>
        <a:buClr>
          <a:schemeClr val="tx2"/>
        </a:buClr>
        <a:buSzPct val="80000"/>
        <a:buFont typeface="Wingdings" pitchFamily="2" charset="2"/>
        <a:buChar char="§"/>
        <a:defRPr>
          <a:solidFill>
            <a:schemeClr val="tx1"/>
          </a:solidFill>
          <a:latin typeface="+mn-lt"/>
          <a:cs typeface="+mn-cs"/>
        </a:defRPr>
      </a:lvl5pPr>
      <a:lvl6pPr marL="2514600" indent="-228600" algn="l" rtl="0" fontAlgn="base">
        <a:spcBef>
          <a:spcPct val="20000"/>
        </a:spcBef>
        <a:spcAft>
          <a:spcPct val="0"/>
        </a:spcAft>
        <a:buClr>
          <a:schemeClr val="tx2"/>
        </a:buClr>
        <a:buSzPct val="80000"/>
        <a:buFont typeface="Wingdings" pitchFamily="2" charset="2"/>
        <a:buChar char="§"/>
        <a:defRPr>
          <a:solidFill>
            <a:schemeClr val="tx1"/>
          </a:solidFill>
          <a:latin typeface="+mn-lt"/>
          <a:cs typeface="+mn-cs"/>
        </a:defRPr>
      </a:lvl6pPr>
      <a:lvl7pPr marL="2971800" indent="-228600" algn="l" rtl="0" fontAlgn="base">
        <a:spcBef>
          <a:spcPct val="20000"/>
        </a:spcBef>
        <a:spcAft>
          <a:spcPct val="0"/>
        </a:spcAft>
        <a:buClr>
          <a:schemeClr val="tx2"/>
        </a:buClr>
        <a:buSzPct val="80000"/>
        <a:buFont typeface="Wingdings" pitchFamily="2" charset="2"/>
        <a:buChar char="§"/>
        <a:defRPr>
          <a:solidFill>
            <a:schemeClr val="tx1"/>
          </a:solidFill>
          <a:latin typeface="+mn-lt"/>
          <a:cs typeface="+mn-cs"/>
        </a:defRPr>
      </a:lvl7pPr>
      <a:lvl8pPr marL="3429000" indent="-228600" algn="l" rtl="0" fontAlgn="base">
        <a:spcBef>
          <a:spcPct val="20000"/>
        </a:spcBef>
        <a:spcAft>
          <a:spcPct val="0"/>
        </a:spcAft>
        <a:buClr>
          <a:schemeClr val="tx2"/>
        </a:buClr>
        <a:buSzPct val="80000"/>
        <a:buFont typeface="Wingdings" pitchFamily="2" charset="2"/>
        <a:buChar char="§"/>
        <a:defRPr>
          <a:solidFill>
            <a:schemeClr val="tx1"/>
          </a:solidFill>
          <a:latin typeface="+mn-lt"/>
          <a:cs typeface="+mn-cs"/>
        </a:defRPr>
      </a:lvl8pPr>
      <a:lvl9pPr marL="3886200" indent="-228600" algn="l" rtl="0" fontAlgn="base">
        <a:spcBef>
          <a:spcPct val="20000"/>
        </a:spcBef>
        <a:spcAft>
          <a:spcPct val="0"/>
        </a:spcAft>
        <a:buClr>
          <a:schemeClr val="tx2"/>
        </a:buClr>
        <a:buSzPct val="80000"/>
        <a:buFont typeface="Wingdings" pitchFamily="2" charset="2"/>
        <a:buChar char="§"/>
        <a:defRPr>
          <a:solidFill>
            <a:schemeClr val="tx1"/>
          </a:solidFill>
          <a:latin typeface="+mn-lt"/>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es-MX" sz="3600" b="1" dirty="0" smtClean="0"/>
              <a:t>El proceso de las</a:t>
            </a:r>
            <a:r>
              <a:rPr lang="es-MX" sz="3600" b="1" dirty="0" smtClean="0"/>
              <a:t> </a:t>
            </a:r>
            <a:r>
              <a:rPr lang="es-MX" sz="3600" b="1" dirty="0"/>
              <a:t>políticas públicas</a:t>
            </a:r>
            <a:endParaRPr lang="en-US" sz="3600" b="1" dirty="0"/>
          </a:p>
        </p:txBody>
      </p:sp>
      <p:sp>
        <p:nvSpPr>
          <p:cNvPr id="2051" name="Rectangle 3"/>
          <p:cNvSpPr>
            <a:spLocks noGrp="1" noChangeArrowheads="1"/>
          </p:cNvSpPr>
          <p:nvPr>
            <p:ph type="subTitle" idx="1"/>
          </p:nvPr>
        </p:nvSpPr>
        <p:spPr>
          <a:xfrm>
            <a:off x="251520" y="3270250"/>
            <a:ext cx="8568952" cy="3111078"/>
          </a:xfrm>
        </p:spPr>
        <p:txBody>
          <a:bodyPr/>
          <a:lstStyle/>
          <a:p>
            <a:pPr>
              <a:lnSpc>
                <a:spcPct val="80000"/>
              </a:lnSpc>
            </a:pPr>
            <a:r>
              <a:rPr lang="es-MX" sz="2600" b="1" dirty="0" smtClean="0"/>
              <a:t>Dr. Mauricio Merino Huerta</a:t>
            </a:r>
            <a:endParaRPr lang="es-MX" sz="2600" b="1" dirty="0"/>
          </a:p>
          <a:p>
            <a:pPr>
              <a:lnSpc>
                <a:spcPct val="80000"/>
              </a:lnSpc>
            </a:pPr>
            <a:endParaRPr lang="es-MX" sz="2600" b="1" dirty="0" smtClean="0"/>
          </a:p>
          <a:p>
            <a:pPr>
              <a:lnSpc>
                <a:spcPct val="80000"/>
              </a:lnSpc>
            </a:pPr>
            <a:endParaRPr lang="es-MX" sz="2600" b="1" dirty="0" smtClean="0"/>
          </a:p>
          <a:p>
            <a:pPr>
              <a:lnSpc>
                <a:spcPct val="80000"/>
              </a:lnSpc>
            </a:pPr>
            <a:endParaRPr lang="es-MX" sz="2600" b="1" dirty="0" smtClean="0"/>
          </a:p>
          <a:p>
            <a:pPr>
              <a:lnSpc>
                <a:spcPct val="80000"/>
              </a:lnSpc>
            </a:pPr>
            <a:endParaRPr lang="es-MX" sz="2600" b="1" dirty="0" smtClean="0"/>
          </a:p>
          <a:p>
            <a:pPr>
              <a:lnSpc>
                <a:spcPct val="80000"/>
              </a:lnSpc>
            </a:pPr>
            <a:endParaRPr lang="es-MX" sz="2600" b="1" dirty="0" smtClean="0"/>
          </a:p>
          <a:p>
            <a:pPr>
              <a:lnSpc>
                <a:spcPct val="80000"/>
              </a:lnSpc>
            </a:pPr>
            <a:endParaRPr lang="es-MX" sz="2600" b="1" dirty="0" smtClean="0"/>
          </a:p>
          <a:p>
            <a:pPr algn="r">
              <a:lnSpc>
                <a:spcPct val="80000"/>
              </a:lnSpc>
            </a:pPr>
            <a:r>
              <a:rPr lang="es-MX" sz="2600" b="1" dirty="0" smtClean="0"/>
              <a:t>07 de octubre</a:t>
            </a:r>
            <a:r>
              <a:rPr lang="es-MX" sz="2600" b="1" dirty="0" smtClean="0"/>
              <a:t> </a:t>
            </a:r>
            <a:r>
              <a:rPr lang="es-MX" sz="2600" b="1" dirty="0" smtClean="0"/>
              <a:t>de 2013</a:t>
            </a:r>
            <a:endParaRPr lang="es-MX" sz="2600" b="1" dirty="0"/>
          </a:p>
        </p:txBody>
      </p:sp>
      <p:pic>
        <p:nvPicPr>
          <p:cNvPr id="8" name="Picture 2" descr="http://www.mexicocyt.org.mx/archivos/imagecache/logo/logos_centro/cide.gif"/>
          <p:cNvPicPr>
            <a:picLocks noChangeAspect="1" noChangeArrowheads="1"/>
          </p:cNvPicPr>
          <p:nvPr/>
        </p:nvPicPr>
        <p:blipFill>
          <a:blip r:embed="rId2" cstate="print"/>
          <a:srcRect/>
          <a:stretch>
            <a:fillRect/>
          </a:stretch>
        </p:blipFill>
        <p:spPr bwMode="auto">
          <a:xfrm>
            <a:off x="3915115" y="4212275"/>
            <a:ext cx="1376965" cy="1376965"/>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3" name="Rectangle 3"/>
          <p:cNvSpPr>
            <a:spLocks noGrp="1" noChangeArrowheads="1"/>
          </p:cNvSpPr>
          <p:nvPr>
            <p:ph type="body" idx="1"/>
          </p:nvPr>
        </p:nvSpPr>
        <p:spPr>
          <a:xfrm>
            <a:off x="663575" y="1817688"/>
            <a:ext cx="7869238" cy="3051175"/>
          </a:xfrm>
        </p:spPr>
        <p:txBody>
          <a:bodyPr/>
          <a:lstStyle/>
          <a:p>
            <a:pPr algn="just">
              <a:lnSpc>
                <a:spcPct val="80000"/>
              </a:lnSpc>
            </a:pPr>
            <a:r>
              <a:rPr lang="es-ES" dirty="0"/>
              <a:t>Tomo las recomendaciones formuladas por la ética analítica, con el propósito  de evitar que su lectura se confunda con una postura moral previamente definida.</a:t>
            </a:r>
          </a:p>
          <a:p>
            <a:pPr algn="just">
              <a:lnSpc>
                <a:spcPct val="80000"/>
              </a:lnSpc>
              <a:buFont typeface="Wingdings" pitchFamily="2" charset="2"/>
              <a:buNone/>
            </a:pPr>
            <a:endParaRPr lang="es-ES" dirty="0"/>
          </a:p>
          <a:p>
            <a:pPr algn="just">
              <a:lnSpc>
                <a:spcPct val="80000"/>
              </a:lnSpc>
            </a:pPr>
            <a:endParaRPr lang="es-ES" dirty="0"/>
          </a:p>
          <a:p>
            <a:pPr algn="just">
              <a:lnSpc>
                <a:spcPct val="80000"/>
              </a:lnSpc>
            </a:pPr>
            <a:r>
              <a:rPr lang="es-ES" dirty="0"/>
              <a:t>Lo que discuto es que toda intervención del Estado en ese espacio público está cargada de valores y que el analista de políticas ha de ser capaz de estudiarlos como una condición de éxito para los objetivos que persigue. </a:t>
            </a:r>
            <a:endParaRPr lang="en-US" dirty="0"/>
          </a:p>
          <a:p>
            <a:pPr>
              <a:lnSpc>
                <a:spcPct val="80000"/>
              </a:lnSpc>
              <a:buFont typeface="Wingdings" pitchFamily="2" charset="2"/>
              <a:buNone/>
            </a:pPr>
            <a:endParaRPr lang="en-US" sz="2300" dirty="0"/>
          </a:p>
        </p:txBody>
      </p:sp>
      <p:sp>
        <p:nvSpPr>
          <p:cNvPr id="8" name="Rectangle 2"/>
          <p:cNvSpPr>
            <a:spLocks noGrp="1" noChangeArrowheads="1"/>
          </p:cNvSpPr>
          <p:nvPr>
            <p:ph type="title"/>
          </p:nvPr>
        </p:nvSpPr>
        <p:spPr>
          <a:xfrm>
            <a:off x="519113" y="188640"/>
            <a:ext cx="8229600" cy="1143000"/>
          </a:xfrm>
        </p:spPr>
        <p:txBody>
          <a:bodyPr/>
          <a:lstStyle/>
          <a:p>
            <a:pPr algn="ctr"/>
            <a:r>
              <a:rPr lang="es-MX" sz="3600" dirty="0" smtClean="0"/>
              <a:t>El sentido ético del enfoque de política pública</a:t>
            </a:r>
            <a:endParaRPr lang="en-US" sz="36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7" name="Rectangle 3"/>
          <p:cNvSpPr>
            <a:spLocks noGrp="1" noChangeArrowheads="1"/>
          </p:cNvSpPr>
          <p:nvPr>
            <p:ph type="body" idx="1"/>
          </p:nvPr>
        </p:nvSpPr>
        <p:spPr>
          <a:xfrm>
            <a:off x="457200" y="1600200"/>
            <a:ext cx="8075613" cy="4489450"/>
          </a:xfrm>
        </p:spPr>
        <p:txBody>
          <a:bodyPr/>
          <a:lstStyle/>
          <a:p>
            <a:pPr algn="just">
              <a:lnSpc>
                <a:spcPct val="80000"/>
              </a:lnSpc>
            </a:pPr>
            <a:r>
              <a:rPr lang="es-ES" sz="2300" dirty="0"/>
              <a:t>Tres claves de lectura adicionales: </a:t>
            </a:r>
          </a:p>
          <a:p>
            <a:pPr algn="just">
              <a:lnSpc>
                <a:spcPct val="80000"/>
              </a:lnSpc>
            </a:pPr>
            <a:endParaRPr lang="es-ES" sz="2300" dirty="0"/>
          </a:p>
          <a:p>
            <a:pPr algn="just">
              <a:lnSpc>
                <a:spcPct val="80000"/>
              </a:lnSpc>
              <a:buSzPct val="150000"/>
              <a:buFont typeface="Wingdings" pitchFamily="2" charset="2"/>
              <a:buChar char="ü"/>
            </a:pPr>
            <a:r>
              <a:rPr lang="es-ES" sz="2300" b="1" dirty="0">
                <a:solidFill>
                  <a:schemeClr val="bg2"/>
                </a:solidFill>
              </a:rPr>
              <a:t>Primera:</a:t>
            </a:r>
            <a:r>
              <a:rPr lang="es-ES" sz="2300" dirty="0"/>
              <a:t> se refiere al reconocimiento explícito de un espacio público pluralista y poliárquico, en el que se debaten los problemas y las soluciones disponibles, conforme a ciertos procedimientos basados en el Estado de derecho.</a:t>
            </a:r>
          </a:p>
          <a:p>
            <a:pPr algn="just">
              <a:lnSpc>
                <a:spcPct val="80000"/>
              </a:lnSpc>
              <a:buSzPct val="150000"/>
              <a:buFont typeface="Wingdings" pitchFamily="2" charset="2"/>
              <a:buChar char="ü"/>
            </a:pPr>
            <a:endParaRPr lang="es-ES" sz="2300" dirty="0"/>
          </a:p>
          <a:p>
            <a:pPr algn="just">
              <a:lnSpc>
                <a:spcPct val="80000"/>
              </a:lnSpc>
              <a:buSzPct val="150000"/>
              <a:buFont typeface="Wingdings" pitchFamily="2" charset="2"/>
              <a:buChar char="ü"/>
            </a:pPr>
            <a:r>
              <a:rPr lang="es-ES" sz="2300" b="1" dirty="0">
                <a:solidFill>
                  <a:schemeClr val="bg2"/>
                </a:solidFill>
              </a:rPr>
              <a:t>Segunda:</a:t>
            </a:r>
            <a:r>
              <a:rPr lang="es-ES" sz="2300" dirty="0"/>
              <a:t> se refiere al reconocimiento de los márgenes de libertad que tienen las personas que actúan a nombre del Estado para decidir su orientación. </a:t>
            </a:r>
          </a:p>
          <a:p>
            <a:pPr algn="just">
              <a:lnSpc>
                <a:spcPct val="80000"/>
              </a:lnSpc>
              <a:buSzPct val="150000"/>
              <a:buFont typeface="Wingdings" pitchFamily="2" charset="2"/>
              <a:buChar char="ü"/>
            </a:pPr>
            <a:endParaRPr lang="es-ES" sz="2300" dirty="0"/>
          </a:p>
          <a:p>
            <a:pPr algn="just">
              <a:lnSpc>
                <a:spcPct val="80000"/>
              </a:lnSpc>
              <a:buSzPct val="150000"/>
              <a:buFont typeface="Wingdings" pitchFamily="2" charset="2"/>
              <a:buNone/>
            </a:pPr>
            <a:r>
              <a:rPr lang="es-ES" sz="2300" dirty="0"/>
              <a:t>	La ética supone siempre una elección entre valores: es una opción y no una obligación.</a:t>
            </a:r>
          </a:p>
          <a:p>
            <a:pPr>
              <a:lnSpc>
                <a:spcPct val="80000"/>
              </a:lnSpc>
              <a:buSzPct val="150000"/>
              <a:buFont typeface="Wingdings" pitchFamily="2" charset="2"/>
              <a:buChar char="ü"/>
            </a:pPr>
            <a:endParaRPr lang="en-US" sz="2300" dirty="0"/>
          </a:p>
        </p:txBody>
      </p:sp>
      <p:sp>
        <p:nvSpPr>
          <p:cNvPr id="7" name="Rectangle 2"/>
          <p:cNvSpPr>
            <a:spLocks noGrp="1" noChangeArrowheads="1"/>
          </p:cNvSpPr>
          <p:nvPr>
            <p:ph type="title"/>
          </p:nvPr>
        </p:nvSpPr>
        <p:spPr>
          <a:xfrm>
            <a:off x="519113" y="198438"/>
            <a:ext cx="8229600" cy="1143000"/>
          </a:xfrm>
        </p:spPr>
        <p:txBody>
          <a:bodyPr/>
          <a:lstStyle/>
          <a:p>
            <a:pPr algn="ctr"/>
            <a:r>
              <a:rPr lang="es-MX" sz="3600" dirty="0" smtClean="0"/>
              <a:t>El sentido ético del enfoque de política pública</a:t>
            </a:r>
            <a:endParaRPr lang="en-US" sz="36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a:xfrm>
            <a:off x="457200" y="125413"/>
            <a:ext cx="8229600" cy="1143000"/>
          </a:xfrm>
        </p:spPr>
        <p:txBody>
          <a:bodyPr/>
          <a:lstStyle/>
          <a:p>
            <a:pPr algn="ctr"/>
            <a:r>
              <a:rPr lang="es-MX" sz="3600" dirty="0" smtClean="0"/>
              <a:t>El sentido ético del enfoque de política pública</a:t>
            </a:r>
            <a:endParaRPr lang="en-US" sz="3600" dirty="0"/>
          </a:p>
        </p:txBody>
      </p:sp>
      <p:sp>
        <p:nvSpPr>
          <p:cNvPr id="94211" name="Rectangle 3"/>
          <p:cNvSpPr>
            <a:spLocks noGrp="1" noChangeArrowheads="1"/>
          </p:cNvSpPr>
          <p:nvPr>
            <p:ph type="body" idx="1"/>
          </p:nvPr>
        </p:nvSpPr>
        <p:spPr>
          <a:xfrm>
            <a:off x="457200" y="1747838"/>
            <a:ext cx="8229600" cy="4489450"/>
          </a:xfrm>
        </p:spPr>
        <p:txBody>
          <a:bodyPr/>
          <a:lstStyle/>
          <a:p>
            <a:pPr>
              <a:lnSpc>
                <a:spcPct val="80000"/>
              </a:lnSpc>
              <a:buSzPct val="150000"/>
              <a:buFont typeface="Wingdings" pitchFamily="2" charset="2"/>
              <a:buChar char="ü"/>
            </a:pPr>
            <a:endParaRPr lang="es-ES" sz="2300" b="1" u="sng" dirty="0" smtClean="0">
              <a:solidFill>
                <a:schemeClr val="bg2"/>
              </a:solidFill>
            </a:endParaRPr>
          </a:p>
          <a:p>
            <a:pPr>
              <a:lnSpc>
                <a:spcPct val="80000"/>
              </a:lnSpc>
              <a:buSzPct val="150000"/>
              <a:buFont typeface="Wingdings" pitchFamily="2" charset="2"/>
              <a:buChar char="ü"/>
            </a:pPr>
            <a:endParaRPr lang="es-ES" sz="2300" b="1" u="sng" dirty="0">
              <a:solidFill>
                <a:schemeClr val="bg2"/>
              </a:solidFill>
            </a:endParaRPr>
          </a:p>
          <a:p>
            <a:pPr>
              <a:lnSpc>
                <a:spcPct val="80000"/>
              </a:lnSpc>
              <a:buSzPct val="150000"/>
              <a:buFont typeface="Wingdings" pitchFamily="2" charset="2"/>
              <a:buChar char="ü"/>
            </a:pPr>
            <a:endParaRPr lang="es-ES" sz="2300" b="1" u="sng" dirty="0" smtClean="0">
              <a:solidFill>
                <a:schemeClr val="bg2"/>
              </a:solidFill>
            </a:endParaRPr>
          </a:p>
          <a:p>
            <a:pPr algn="just">
              <a:lnSpc>
                <a:spcPct val="80000"/>
              </a:lnSpc>
              <a:buSzPct val="150000"/>
              <a:buFont typeface="Wingdings" pitchFamily="2" charset="2"/>
              <a:buChar char="ü"/>
            </a:pPr>
            <a:endParaRPr lang="es-ES" sz="2300" b="1" u="sng" dirty="0">
              <a:solidFill>
                <a:schemeClr val="bg2"/>
              </a:solidFill>
            </a:endParaRPr>
          </a:p>
          <a:p>
            <a:pPr algn="just">
              <a:lnSpc>
                <a:spcPct val="80000"/>
              </a:lnSpc>
              <a:buSzPct val="150000"/>
              <a:buFont typeface="Wingdings" pitchFamily="2" charset="2"/>
              <a:buChar char="ü"/>
            </a:pPr>
            <a:r>
              <a:rPr lang="es-ES" sz="2300" b="1" dirty="0" smtClean="0">
                <a:solidFill>
                  <a:schemeClr val="bg2"/>
                </a:solidFill>
              </a:rPr>
              <a:t>Tercera</a:t>
            </a:r>
            <a:r>
              <a:rPr lang="es-ES" sz="2300" b="1" dirty="0">
                <a:solidFill>
                  <a:schemeClr val="bg2"/>
                </a:solidFill>
              </a:rPr>
              <a:t>:</a:t>
            </a:r>
            <a:r>
              <a:rPr lang="es-ES" sz="2300" dirty="0"/>
              <a:t> el análisis propuesto parte del supuesto de que la ética analítica no se expresa tanto en los códigos morales invocados (de la naturaleza que sean), cuanto en la conducta efectivamente realizada. </a:t>
            </a:r>
            <a:endParaRPr lang="en-US" sz="23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a:xfrm>
            <a:off x="457200" y="115888"/>
            <a:ext cx="8229600" cy="1143000"/>
          </a:xfrm>
        </p:spPr>
        <p:txBody>
          <a:bodyPr/>
          <a:lstStyle/>
          <a:p>
            <a:pPr algn="ctr"/>
            <a:r>
              <a:rPr lang="es-MX" sz="3400"/>
              <a:t>¿Por qué importa el estudio de la ética?</a:t>
            </a:r>
            <a:endParaRPr lang="en-US" sz="3400"/>
          </a:p>
        </p:txBody>
      </p:sp>
      <p:sp>
        <p:nvSpPr>
          <p:cNvPr id="99331" name="Rectangle 3"/>
          <p:cNvSpPr>
            <a:spLocks noGrp="1" noChangeArrowheads="1"/>
          </p:cNvSpPr>
          <p:nvPr>
            <p:ph type="body" idx="1"/>
          </p:nvPr>
        </p:nvSpPr>
        <p:spPr>
          <a:xfrm>
            <a:off x="457200" y="1558925"/>
            <a:ext cx="8229600" cy="4533900"/>
          </a:xfrm>
        </p:spPr>
        <p:txBody>
          <a:bodyPr/>
          <a:lstStyle/>
          <a:p>
            <a:pPr algn="just">
              <a:lnSpc>
                <a:spcPct val="80000"/>
              </a:lnSpc>
              <a:buFont typeface="Wingdings" pitchFamily="2" charset="2"/>
              <a:buNone/>
            </a:pPr>
            <a:r>
              <a:rPr lang="es-MX" sz="2300" dirty="0"/>
              <a:t>	Se proponen tres discusiones que parten del supuesto según el cual una política pública se compone al menos de tres momentos: </a:t>
            </a:r>
          </a:p>
          <a:p>
            <a:pPr algn="just">
              <a:lnSpc>
                <a:spcPct val="80000"/>
              </a:lnSpc>
              <a:buSzPct val="120000"/>
              <a:buFont typeface="Wingdings" pitchFamily="2" charset="2"/>
              <a:buNone/>
            </a:pPr>
            <a:endParaRPr lang="es-MX" sz="2500" dirty="0"/>
          </a:p>
          <a:p>
            <a:pPr algn="just">
              <a:lnSpc>
                <a:spcPct val="80000"/>
              </a:lnSpc>
              <a:buSzPct val="120000"/>
              <a:buFont typeface="Wingdings" pitchFamily="2" charset="2"/>
              <a:buNone/>
            </a:pPr>
            <a:r>
              <a:rPr lang="es-MX" sz="2300" dirty="0"/>
              <a:t>		La selección de una </a:t>
            </a:r>
            <a:r>
              <a:rPr lang="es-MX" sz="2300" b="1" i="1" dirty="0">
                <a:solidFill>
                  <a:schemeClr val="bg2"/>
                </a:solidFill>
              </a:rPr>
              <a:t>“teoría de entrada”,</a:t>
            </a:r>
            <a:r>
              <a:rPr lang="es-MX" sz="2300" dirty="0"/>
              <a:t> indispensable 	para seleccionar los problemas  públicos que serán 	motivo de una intervención del Estado.</a:t>
            </a:r>
          </a:p>
          <a:p>
            <a:pPr lvl="1" algn="just">
              <a:lnSpc>
                <a:spcPct val="80000"/>
              </a:lnSpc>
              <a:buSzPct val="150000"/>
              <a:buFont typeface="Wingdings" pitchFamily="2" charset="2"/>
              <a:buNone/>
            </a:pPr>
            <a:r>
              <a:rPr lang="es-MX" sz="2200" dirty="0"/>
              <a:t> </a:t>
            </a:r>
            <a:endParaRPr lang="es-MX" sz="2000" dirty="0"/>
          </a:p>
          <a:p>
            <a:pPr algn="just">
              <a:lnSpc>
                <a:spcPct val="80000"/>
              </a:lnSpc>
              <a:buSzPct val="150000"/>
              <a:buFont typeface="Wingdings" pitchFamily="2" charset="2"/>
              <a:buNone/>
            </a:pPr>
            <a:r>
              <a:rPr lang="es-MX" sz="2200" dirty="0"/>
              <a:t>		El diseño de un </a:t>
            </a:r>
            <a:r>
              <a:rPr lang="es-MX" sz="2200" b="1" i="1" dirty="0">
                <a:solidFill>
                  <a:schemeClr val="bg2"/>
                </a:solidFill>
              </a:rPr>
              <a:t>“mapa de ruta”,</a:t>
            </a:r>
            <a:r>
              <a:rPr lang="es-MX" sz="2200" dirty="0"/>
              <a:t> basado en la  	definición del problema seleccionado y en la 	planeación de la acción a seguir.</a:t>
            </a:r>
          </a:p>
          <a:p>
            <a:pPr algn="just">
              <a:lnSpc>
                <a:spcPct val="80000"/>
              </a:lnSpc>
              <a:buSzPct val="150000"/>
              <a:buFont typeface="Wingdings" pitchFamily="2" charset="2"/>
              <a:buChar char="ü"/>
            </a:pPr>
            <a:endParaRPr lang="es-MX" sz="2200" dirty="0"/>
          </a:p>
          <a:p>
            <a:pPr algn="just">
              <a:lnSpc>
                <a:spcPct val="80000"/>
              </a:lnSpc>
              <a:buSzPct val="150000"/>
              <a:buFont typeface="Wingdings" pitchFamily="2" charset="2"/>
              <a:buNone/>
            </a:pPr>
            <a:r>
              <a:rPr lang="es-MX" sz="2200" dirty="0"/>
              <a:t>		Y la acción misma o </a:t>
            </a:r>
            <a:r>
              <a:rPr lang="es-MX" sz="2200" b="1" i="1" dirty="0">
                <a:solidFill>
                  <a:schemeClr val="bg2"/>
                </a:solidFill>
              </a:rPr>
              <a:t>“el campo de batalla”,</a:t>
            </a:r>
            <a:r>
              <a:rPr lang="es-MX" sz="2200" dirty="0"/>
              <a:t> sujeta a las 	condiciones propias de la implementación, en  la que 	habrá de desenvolverse la puesta en acto de la política 	pública ya diseñada. </a:t>
            </a:r>
            <a:endParaRPr lang="en-US" sz="2200" dirty="0"/>
          </a:p>
        </p:txBody>
      </p:sp>
      <p:sp>
        <p:nvSpPr>
          <p:cNvPr id="99334" name="AutoShape 6"/>
          <p:cNvSpPr>
            <a:spLocks noChangeArrowheads="1"/>
          </p:cNvSpPr>
          <p:nvPr/>
        </p:nvSpPr>
        <p:spPr bwMode="auto">
          <a:xfrm>
            <a:off x="1042988" y="4005263"/>
            <a:ext cx="7705725" cy="1008062"/>
          </a:xfrm>
          <a:prstGeom prst="roundRect">
            <a:avLst>
              <a:gd name="adj" fmla="val 16667"/>
            </a:avLst>
          </a:prstGeom>
          <a:noFill/>
          <a:ln w="12700" algn="ctr">
            <a:solidFill>
              <a:srgbClr val="808000"/>
            </a:solidFill>
            <a:round/>
            <a:headEnd/>
            <a:tailEnd/>
          </a:ln>
          <a:effectLst/>
        </p:spPr>
        <p:txBody>
          <a:bodyPr wrap="none" anchor="ctr"/>
          <a:lstStyle/>
          <a:p>
            <a:endParaRPr lang="es-MX"/>
          </a:p>
        </p:txBody>
      </p:sp>
      <p:sp>
        <p:nvSpPr>
          <p:cNvPr id="99335" name="AutoShape 7"/>
          <p:cNvSpPr>
            <a:spLocks noChangeArrowheads="1"/>
          </p:cNvSpPr>
          <p:nvPr/>
        </p:nvSpPr>
        <p:spPr bwMode="auto">
          <a:xfrm>
            <a:off x="1044575" y="2852738"/>
            <a:ext cx="7704138" cy="936625"/>
          </a:xfrm>
          <a:prstGeom prst="roundRect">
            <a:avLst>
              <a:gd name="adj" fmla="val 16667"/>
            </a:avLst>
          </a:prstGeom>
          <a:noFill/>
          <a:ln w="12700">
            <a:solidFill>
              <a:srgbClr val="808000"/>
            </a:solidFill>
            <a:round/>
            <a:headEnd/>
            <a:tailEnd/>
          </a:ln>
          <a:effectLst/>
        </p:spPr>
        <p:txBody>
          <a:bodyPr wrap="none" anchor="ctr"/>
          <a:lstStyle/>
          <a:p>
            <a:endParaRPr lang="es-MX"/>
          </a:p>
        </p:txBody>
      </p:sp>
      <p:sp>
        <p:nvSpPr>
          <p:cNvPr id="99336" name="AutoShape 8"/>
          <p:cNvSpPr>
            <a:spLocks noChangeArrowheads="1"/>
          </p:cNvSpPr>
          <p:nvPr/>
        </p:nvSpPr>
        <p:spPr bwMode="auto">
          <a:xfrm>
            <a:off x="1042988" y="5229225"/>
            <a:ext cx="7705725" cy="1223963"/>
          </a:xfrm>
          <a:prstGeom prst="roundRect">
            <a:avLst>
              <a:gd name="adj" fmla="val 16667"/>
            </a:avLst>
          </a:prstGeom>
          <a:noFill/>
          <a:ln w="12700" algn="ctr">
            <a:solidFill>
              <a:srgbClr val="808000"/>
            </a:solidFill>
            <a:round/>
            <a:headEnd/>
            <a:tailEnd/>
          </a:ln>
          <a:effectLst/>
        </p:spPr>
        <p:txBody>
          <a:bodyPr wrap="none" anchor="ctr"/>
          <a:lstStyle/>
          <a:p>
            <a:endParaRPr lang="es-MX"/>
          </a:p>
        </p:txBody>
      </p:sp>
      <p:sp>
        <p:nvSpPr>
          <p:cNvPr id="99337" name="Text Box 9"/>
          <p:cNvSpPr txBox="1">
            <a:spLocks noChangeArrowheads="1"/>
          </p:cNvSpPr>
          <p:nvPr/>
        </p:nvSpPr>
        <p:spPr bwMode="auto">
          <a:xfrm>
            <a:off x="395288" y="2982913"/>
            <a:ext cx="647700" cy="519112"/>
          </a:xfrm>
          <a:prstGeom prst="rect">
            <a:avLst/>
          </a:prstGeom>
          <a:noFill/>
          <a:ln w="9525">
            <a:noFill/>
            <a:miter lim="800000"/>
            <a:headEnd/>
            <a:tailEnd/>
          </a:ln>
          <a:effectLst/>
        </p:spPr>
        <p:txBody>
          <a:bodyPr>
            <a:spAutoFit/>
          </a:bodyPr>
          <a:lstStyle/>
          <a:p>
            <a:pPr>
              <a:spcBef>
                <a:spcPct val="50000"/>
              </a:spcBef>
            </a:pPr>
            <a:r>
              <a:rPr lang="es-MX" sz="2800" b="1">
                <a:solidFill>
                  <a:schemeClr val="bg2"/>
                </a:solidFill>
              </a:rPr>
              <a:t>1.-</a:t>
            </a:r>
            <a:endParaRPr lang="en-US" sz="2800" b="1">
              <a:solidFill>
                <a:schemeClr val="bg2"/>
              </a:solidFill>
            </a:endParaRPr>
          </a:p>
        </p:txBody>
      </p:sp>
      <p:sp>
        <p:nvSpPr>
          <p:cNvPr id="99338" name="Text Box 10"/>
          <p:cNvSpPr txBox="1">
            <a:spLocks noChangeArrowheads="1"/>
          </p:cNvSpPr>
          <p:nvPr/>
        </p:nvSpPr>
        <p:spPr bwMode="auto">
          <a:xfrm>
            <a:off x="395288" y="4135438"/>
            <a:ext cx="647700" cy="519112"/>
          </a:xfrm>
          <a:prstGeom prst="rect">
            <a:avLst/>
          </a:prstGeom>
          <a:noFill/>
          <a:ln w="9525">
            <a:noFill/>
            <a:miter lim="800000"/>
            <a:headEnd/>
            <a:tailEnd/>
          </a:ln>
          <a:effectLst/>
        </p:spPr>
        <p:txBody>
          <a:bodyPr>
            <a:spAutoFit/>
          </a:bodyPr>
          <a:lstStyle/>
          <a:p>
            <a:pPr>
              <a:spcBef>
                <a:spcPct val="50000"/>
              </a:spcBef>
            </a:pPr>
            <a:r>
              <a:rPr lang="es-MX" sz="2800" b="1">
                <a:solidFill>
                  <a:schemeClr val="bg2"/>
                </a:solidFill>
              </a:rPr>
              <a:t>2.-</a:t>
            </a:r>
            <a:endParaRPr lang="en-US" sz="2800" b="1">
              <a:solidFill>
                <a:schemeClr val="bg2"/>
              </a:solidFill>
            </a:endParaRPr>
          </a:p>
        </p:txBody>
      </p:sp>
      <p:sp>
        <p:nvSpPr>
          <p:cNvPr id="99339" name="Text Box 11"/>
          <p:cNvSpPr txBox="1">
            <a:spLocks noChangeArrowheads="1"/>
          </p:cNvSpPr>
          <p:nvPr/>
        </p:nvSpPr>
        <p:spPr bwMode="auto">
          <a:xfrm>
            <a:off x="395288" y="5430838"/>
            <a:ext cx="647700" cy="519112"/>
          </a:xfrm>
          <a:prstGeom prst="rect">
            <a:avLst/>
          </a:prstGeom>
          <a:noFill/>
          <a:ln w="9525">
            <a:noFill/>
            <a:miter lim="800000"/>
            <a:headEnd/>
            <a:tailEnd/>
          </a:ln>
          <a:effectLst/>
        </p:spPr>
        <p:txBody>
          <a:bodyPr>
            <a:spAutoFit/>
          </a:bodyPr>
          <a:lstStyle/>
          <a:p>
            <a:pPr>
              <a:spcBef>
                <a:spcPct val="50000"/>
              </a:spcBef>
            </a:pPr>
            <a:r>
              <a:rPr lang="es-MX" sz="2800" b="1">
                <a:solidFill>
                  <a:schemeClr val="bg2"/>
                </a:solidFill>
              </a:rPr>
              <a:t>3.-</a:t>
            </a:r>
            <a:endParaRPr lang="en-US" sz="2800" b="1">
              <a:solidFill>
                <a:schemeClr val="bg2"/>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title"/>
          </p:nvPr>
        </p:nvSpPr>
        <p:spPr>
          <a:xfrm>
            <a:off x="457200" y="198438"/>
            <a:ext cx="8229600" cy="1143000"/>
          </a:xfrm>
        </p:spPr>
        <p:txBody>
          <a:bodyPr/>
          <a:lstStyle/>
          <a:p>
            <a:pPr algn="ctr"/>
            <a:r>
              <a:rPr lang="es-MX" sz="3600"/>
              <a:t>Primer punto: La teoría de entrada</a:t>
            </a:r>
            <a:endParaRPr lang="en-US" sz="3600"/>
          </a:p>
        </p:txBody>
      </p:sp>
      <p:sp>
        <p:nvSpPr>
          <p:cNvPr id="95235" name="Rectangle 3"/>
          <p:cNvSpPr>
            <a:spLocks noGrp="1" noChangeArrowheads="1"/>
          </p:cNvSpPr>
          <p:nvPr>
            <p:ph type="body" idx="1"/>
          </p:nvPr>
        </p:nvSpPr>
        <p:spPr>
          <a:xfrm>
            <a:off x="457200" y="1600200"/>
            <a:ext cx="8218488" cy="4489450"/>
          </a:xfrm>
        </p:spPr>
        <p:txBody>
          <a:bodyPr/>
          <a:lstStyle/>
          <a:p>
            <a:pPr algn="just">
              <a:lnSpc>
                <a:spcPct val="80000"/>
              </a:lnSpc>
              <a:buSzPct val="110000"/>
              <a:buFont typeface="Wingdings" pitchFamily="2" charset="2"/>
              <a:buNone/>
            </a:pPr>
            <a:r>
              <a:rPr lang="es-MX" sz="2200" b="1" dirty="0">
                <a:solidFill>
                  <a:srgbClr val="666633"/>
                </a:solidFill>
              </a:rPr>
              <a:t>Posición ética en la </a:t>
            </a:r>
            <a:r>
              <a:rPr lang="es-MX" sz="2200" b="1" u="sng" dirty="0">
                <a:solidFill>
                  <a:srgbClr val="666633"/>
                </a:solidFill>
              </a:rPr>
              <a:t>selección del problema:</a:t>
            </a:r>
          </a:p>
          <a:p>
            <a:pPr algn="just">
              <a:lnSpc>
                <a:spcPct val="80000"/>
              </a:lnSpc>
              <a:buSzPct val="110000"/>
              <a:buFont typeface="Wingdings" pitchFamily="2" charset="2"/>
              <a:buNone/>
            </a:pPr>
            <a:endParaRPr lang="es-MX" sz="2200" b="1" dirty="0">
              <a:solidFill>
                <a:srgbClr val="666633"/>
              </a:solidFill>
            </a:endParaRPr>
          </a:p>
          <a:p>
            <a:pPr algn="just">
              <a:lnSpc>
                <a:spcPct val="80000"/>
              </a:lnSpc>
              <a:buSzPct val="110000"/>
              <a:buFont typeface="Wingdings" pitchFamily="2" charset="2"/>
              <a:buChar char="v"/>
            </a:pPr>
            <a:r>
              <a:rPr lang="es-MX" sz="2200" dirty="0"/>
              <a:t>Las políticas públicas suponen una afirmación de valores. </a:t>
            </a:r>
            <a:r>
              <a:rPr lang="es-MX" sz="2200" b="1" dirty="0">
                <a:solidFill>
                  <a:srgbClr val="666633"/>
                </a:solidFill>
              </a:rPr>
              <a:t>Al seleccionar un problema</a:t>
            </a:r>
            <a:r>
              <a:rPr lang="es-MX" sz="2200" dirty="0"/>
              <a:t> también se está optando por desechar otros, a la luz de un </a:t>
            </a:r>
            <a:r>
              <a:rPr lang="es-MX" sz="2200" b="1" u="sng" dirty="0">
                <a:solidFill>
                  <a:schemeClr val="bg2"/>
                </a:solidFill>
              </a:rPr>
              <a:t>sistema de valores explícita o implícitamente adoptado.</a:t>
            </a:r>
            <a:r>
              <a:rPr lang="en-US" sz="2200" u="sng" dirty="0">
                <a:solidFill>
                  <a:schemeClr val="bg2"/>
                </a:solidFill>
              </a:rPr>
              <a:t> </a:t>
            </a:r>
          </a:p>
          <a:p>
            <a:pPr algn="just">
              <a:lnSpc>
                <a:spcPct val="80000"/>
              </a:lnSpc>
              <a:buSzPct val="110000"/>
              <a:buFont typeface="Wingdings" pitchFamily="2" charset="2"/>
              <a:buChar char="v"/>
            </a:pPr>
            <a:endParaRPr lang="es-MX" sz="2200" dirty="0"/>
          </a:p>
          <a:p>
            <a:pPr algn="just">
              <a:lnSpc>
                <a:spcPct val="80000"/>
              </a:lnSpc>
              <a:buSzPct val="110000"/>
              <a:buFont typeface="Wingdings" pitchFamily="2" charset="2"/>
              <a:buChar char="v"/>
            </a:pPr>
            <a:r>
              <a:rPr lang="es-MX" sz="2300" dirty="0"/>
              <a:t>Es posible que el analista esté plenamente convencido de la superioridad de los valores implícitos en su punto de vista (teórico, metodológico o de racionalidad). </a:t>
            </a:r>
          </a:p>
          <a:p>
            <a:pPr algn="just">
              <a:lnSpc>
                <a:spcPct val="80000"/>
              </a:lnSpc>
              <a:buSzPct val="110000"/>
              <a:buFont typeface="Wingdings" pitchFamily="2" charset="2"/>
              <a:buChar char="v"/>
            </a:pPr>
            <a:endParaRPr lang="es-MX" sz="2300" dirty="0"/>
          </a:p>
          <a:p>
            <a:pPr algn="just">
              <a:lnSpc>
                <a:spcPct val="80000"/>
              </a:lnSpc>
              <a:buSzPct val="110000"/>
              <a:buFont typeface="Wingdings" pitchFamily="2" charset="2"/>
              <a:buChar char="v"/>
            </a:pPr>
            <a:r>
              <a:rPr lang="es-MX" sz="2300" dirty="0"/>
              <a:t>Pero es imposible, en cambio, afirmar que esos valores sean únicos, pues en ese caso ya no habría ninguna decisión que tomar. </a:t>
            </a:r>
          </a:p>
          <a:p>
            <a:pPr>
              <a:lnSpc>
                <a:spcPct val="80000"/>
              </a:lnSpc>
              <a:buSzPct val="110000"/>
              <a:buFont typeface="Wingdings" pitchFamily="2" charset="2"/>
              <a:buChar char="v"/>
            </a:pPr>
            <a:endParaRPr lang="es-MX" sz="23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Grp="1" noChangeArrowheads="1"/>
          </p:cNvSpPr>
          <p:nvPr>
            <p:ph type="title"/>
          </p:nvPr>
        </p:nvSpPr>
        <p:spPr>
          <a:xfrm>
            <a:off x="457200" y="198438"/>
            <a:ext cx="8229600" cy="1143000"/>
          </a:xfrm>
        </p:spPr>
        <p:txBody>
          <a:bodyPr/>
          <a:lstStyle/>
          <a:p>
            <a:pPr algn="ctr"/>
            <a:r>
              <a:rPr lang="es-MX" sz="3600"/>
              <a:t>Primer punto: La teoría de entrada</a:t>
            </a:r>
            <a:endParaRPr lang="en-US" sz="3600"/>
          </a:p>
        </p:txBody>
      </p:sp>
      <p:sp>
        <p:nvSpPr>
          <p:cNvPr id="118787" name="Rectangle 3"/>
          <p:cNvSpPr>
            <a:spLocks noGrp="1" noChangeArrowheads="1"/>
          </p:cNvSpPr>
          <p:nvPr>
            <p:ph type="body" idx="1"/>
          </p:nvPr>
        </p:nvSpPr>
        <p:spPr>
          <a:xfrm>
            <a:off x="457200" y="1600200"/>
            <a:ext cx="8075613" cy="4489450"/>
          </a:xfrm>
        </p:spPr>
        <p:txBody>
          <a:bodyPr/>
          <a:lstStyle/>
          <a:p>
            <a:pPr algn="just">
              <a:lnSpc>
                <a:spcPct val="80000"/>
              </a:lnSpc>
              <a:buFont typeface="Wingdings" pitchFamily="2" charset="2"/>
              <a:buNone/>
            </a:pPr>
            <a:r>
              <a:rPr lang="es-MX" sz="2600" b="1" dirty="0">
                <a:solidFill>
                  <a:srgbClr val="666633"/>
                </a:solidFill>
              </a:rPr>
              <a:t>Posición ética en el </a:t>
            </a:r>
            <a:r>
              <a:rPr lang="es-MX" sz="2600" b="1" u="sng" dirty="0">
                <a:solidFill>
                  <a:srgbClr val="666633"/>
                </a:solidFill>
              </a:rPr>
              <a:t>método utilizado</a:t>
            </a:r>
            <a:r>
              <a:rPr lang="es-MX" sz="2600" b="1" dirty="0">
                <a:solidFill>
                  <a:srgbClr val="666633"/>
                </a:solidFill>
              </a:rPr>
              <a:t>:</a:t>
            </a:r>
          </a:p>
          <a:p>
            <a:pPr algn="just">
              <a:lnSpc>
                <a:spcPct val="80000"/>
              </a:lnSpc>
              <a:buFont typeface="Wingdings" pitchFamily="2" charset="2"/>
              <a:buNone/>
            </a:pPr>
            <a:endParaRPr lang="es-MX" sz="2600" b="1" dirty="0">
              <a:solidFill>
                <a:srgbClr val="666633"/>
              </a:solidFill>
            </a:endParaRPr>
          </a:p>
          <a:p>
            <a:pPr algn="just">
              <a:lnSpc>
                <a:spcPct val="80000"/>
              </a:lnSpc>
              <a:buSzPct val="110000"/>
              <a:buFont typeface="Wingdings" pitchFamily="2" charset="2"/>
              <a:buChar char="v"/>
            </a:pPr>
            <a:r>
              <a:rPr lang="es-MX" sz="2600" dirty="0"/>
              <a:t>No sólo hay una posición ética en la selección del problema público que debe atenderse, sino también en el </a:t>
            </a:r>
            <a:r>
              <a:rPr lang="es-MX" sz="2600" b="1" u="sng" dirty="0">
                <a:solidFill>
                  <a:srgbClr val="666633"/>
                </a:solidFill>
              </a:rPr>
              <a:t>método utilizado</a:t>
            </a:r>
            <a:r>
              <a:rPr lang="es-MX" sz="2600" dirty="0"/>
              <a:t>. </a:t>
            </a:r>
          </a:p>
          <a:p>
            <a:pPr algn="just">
              <a:lnSpc>
                <a:spcPct val="80000"/>
              </a:lnSpc>
              <a:spcBef>
                <a:spcPct val="0"/>
              </a:spcBef>
              <a:buSzPct val="110000"/>
              <a:buFont typeface="Wingdings" pitchFamily="2" charset="2"/>
              <a:buChar char="v"/>
            </a:pPr>
            <a:endParaRPr lang="es-MX" sz="2600" dirty="0"/>
          </a:p>
          <a:p>
            <a:pPr algn="just">
              <a:lnSpc>
                <a:spcPct val="80000"/>
              </a:lnSpc>
              <a:spcBef>
                <a:spcPct val="0"/>
              </a:spcBef>
              <a:buSzPct val="110000"/>
              <a:buFont typeface="Wingdings" pitchFamily="2" charset="2"/>
              <a:buChar char="v"/>
            </a:pPr>
            <a:r>
              <a:rPr lang="es-MX" sz="2600" dirty="0"/>
              <a:t>En los extremos, la intervención del Estado puede verse como una forma de regular el comportamiento de los actores que participan en el mercado, o bien como la única forma de garantizar que los derechos otorgados a los ciudadanos efectivamente respondan a criterios de equidad y justicia.</a:t>
            </a:r>
          </a:p>
          <a:p>
            <a:pPr>
              <a:lnSpc>
                <a:spcPct val="80000"/>
              </a:lnSpc>
              <a:buSzPct val="110000"/>
              <a:buFont typeface="Wingdings" pitchFamily="2" charset="2"/>
              <a:buChar char="v"/>
            </a:pPr>
            <a:endParaRPr lang="es-MX" sz="2200" dirty="0"/>
          </a:p>
          <a:p>
            <a:pPr>
              <a:lnSpc>
                <a:spcPct val="80000"/>
              </a:lnSpc>
              <a:buFont typeface="Wingdings" pitchFamily="2" charset="2"/>
              <a:buNone/>
            </a:pPr>
            <a:endParaRPr lang="es-MX" sz="2200" dirty="0"/>
          </a:p>
          <a:p>
            <a:pPr>
              <a:lnSpc>
                <a:spcPct val="80000"/>
              </a:lnSpc>
              <a:buFont typeface="Wingdings" pitchFamily="2" charset="2"/>
              <a:buNone/>
            </a:pPr>
            <a:r>
              <a:rPr lang="es-MX" sz="2200" dirty="0"/>
              <a:t>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ChangeArrowheads="1"/>
          </p:cNvSpPr>
          <p:nvPr>
            <p:ph type="title"/>
          </p:nvPr>
        </p:nvSpPr>
        <p:spPr>
          <a:xfrm>
            <a:off x="457200" y="198438"/>
            <a:ext cx="8229600" cy="1143000"/>
          </a:xfrm>
        </p:spPr>
        <p:txBody>
          <a:bodyPr/>
          <a:lstStyle/>
          <a:p>
            <a:pPr algn="ctr"/>
            <a:r>
              <a:rPr lang="es-MX" sz="3600"/>
              <a:t>Primer punto: La teoría de entrada</a:t>
            </a:r>
            <a:endParaRPr lang="en-US" sz="3600"/>
          </a:p>
        </p:txBody>
      </p:sp>
      <p:sp>
        <p:nvSpPr>
          <p:cNvPr id="119811" name="Rectangle 3"/>
          <p:cNvSpPr>
            <a:spLocks noGrp="1" noChangeArrowheads="1"/>
          </p:cNvSpPr>
          <p:nvPr>
            <p:ph type="body" idx="1"/>
          </p:nvPr>
        </p:nvSpPr>
        <p:spPr>
          <a:xfrm>
            <a:off x="457200" y="1600200"/>
            <a:ext cx="8075613" cy="4489450"/>
          </a:xfrm>
        </p:spPr>
        <p:txBody>
          <a:bodyPr/>
          <a:lstStyle/>
          <a:p>
            <a:pPr algn="just">
              <a:lnSpc>
                <a:spcPct val="90000"/>
              </a:lnSpc>
              <a:buFont typeface="Wingdings" pitchFamily="2" charset="2"/>
              <a:buNone/>
            </a:pPr>
            <a:r>
              <a:rPr lang="es-MX" sz="2200" b="1" dirty="0">
                <a:solidFill>
                  <a:srgbClr val="666633"/>
                </a:solidFill>
              </a:rPr>
              <a:t>Posición ética asociada a la racionalidad:</a:t>
            </a:r>
          </a:p>
          <a:p>
            <a:pPr algn="just">
              <a:lnSpc>
                <a:spcPct val="90000"/>
              </a:lnSpc>
              <a:buFont typeface="Wingdings" pitchFamily="2" charset="2"/>
              <a:buNone/>
            </a:pPr>
            <a:endParaRPr lang="es-MX" sz="2200" b="1" dirty="0">
              <a:solidFill>
                <a:srgbClr val="666633"/>
              </a:solidFill>
            </a:endParaRPr>
          </a:p>
          <a:p>
            <a:pPr algn="just">
              <a:lnSpc>
                <a:spcPct val="90000"/>
              </a:lnSpc>
              <a:buSzPct val="110000"/>
              <a:buFont typeface="Wingdings" pitchFamily="2" charset="2"/>
              <a:buChar char="v"/>
            </a:pPr>
            <a:r>
              <a:rPr lang="es-MX" sz="2200" dirty="0"/>
              <a:t>Las teorías de entrada no sólo suponen una concepción previa sobre la relación entre el Estado y la sociedad, sino un sistema de valores asociado a </a:t>
            </a:r>
            <a:r>
              <a:rPr lang="es-MX" sz="2200" b="1" u="sng" dirty="0">
                <a:solidFill>
                  <a:srgbClr val="666633"/>
                </a:solidFill>
              </a:rPr>
              <a:t>la racionalidad de sus decisiones</a:t>
            </a:r>
            <a:r>
              <a:rPr lang="es-MX" sz="2200" dirty="0"/>
              <a:t>.</a:t>
            </a:r>
          </a:p>
          <a:p>
            <a:pPr algn="just">
              <a:lnSpc>
                <a:spcPct val="90000"/>
              </a:lnSpc>
              <a:buSzPct val="110000"/>
              <a:buFont typeface="Wingdings" pitchFamily="2" charset="2"/>
              <a:buNone/>
            </a:pPr>
            <a:endParaRPr lang="es-MX" sz="2200" dirty="0"/>
          </a:p>
          <a:p>
            <a:pPr algn="just">
              <a:lnSpc>
                <a:spcPct val="90000"/>
              </a:lnSpc>
              <a:spcBef>
                <a:spcPct val="0"/>
              </a:spcBef>
              <a:buSzPct val="110000"/>
              <a:buFont typeface="Wingdings" pitchFamily="2" charset="2"/>
              <a:buChar char="v"/>
            </a:pPr>
            <a:r>
              <a:rPr lang="es-MX" sz="2200" dirty="0"/>
              <a:t>Lo que se busca es subrayar la importancia de incluir el análisis de los valores que justifican una cierta racionalidad, en la selección de la teoría de entrada que supone la adopción de una política pública. </a:t>
            </a:r>
          </a:p>
          <a:p>
            <a:pPr algn="just">
              <a:lnSpc>
                <a:spcPct val="90000"/>
              </a:lnSpc>
              <a:spcBef>
                <a:spcPct val="0"/>
              </a:spcBef>
              <a:buSzPct val="110000"/>
              <a:buFont typeface="Wingdings" pitchFamily="2" charset="2"/>
              <a:buNone/>
            </a:pPr>
            <a:endParaRPr lang="es-MX" sz="2200" dirty="0"/>
          </a:p>
          <a:p>
            <a:pPr algn="just">
              <a:lnSpc>
                <a:spcPct val="90000"/>
              </a:lnSpc>
              <a:spcBef>
                <a:spcPct val="0"/>
              </a:spcBef>
              <a:buSzPct val="110000"/>
              <a:buFont typeface="Wingdings" pitchFamily="2" charset="2"/>
              <a:buChar char="v"/>
            </a:pPr>
            <a:r>
              <a:rPr lang="es-MX" sz="2200" dirty="0"/>
              <a:t>Ese análisis es relevante en sí mismo, pero también, por las consecuencias que acarrea a la </a:t>
            </a:r>
            <a:r>
              <a:rPr lang="es-MX" sz="2200" b="1" dirty="0">
                <a:solidFill>
                  <a:srgbClr val="666633"/>
                </a:solidFill>
              </a:rPr>
              <a:t>coherencia de la acción</a:t>
            </a:r>
            <a:r>
              <a:rPr lang="es-MX" sz="2200" dirty="0"/>
              <a:t>. </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a:xfrm>
            <a:off x="457200" y="198438"/>
            <a:ext cx="8229600" cy="1143000"/>
          </a:xfrm>
        </p:spPr>
        <p:txBody>
          <a:bodyPr/>
          <a:lstStyle/>
          <a:p>
            <a:pPr algn="ctr"/>
            <a:r>
              <a:rPr lang="es-MX" sz="3600"/>
              <a:t>Primer punto: La teoría de entrada</a:t>
            </a:r>
            <a:endParaRPr lang="en-US" sz="3600"/>
          </a:p>
        </p:txBody>
      </p:sp>
      <p:sp>
        <p:nvSpPr>
          <p:cNvPr id="100355" name="Rectangle 3"/>
          <p:cNvSpPr>
            <a:spLocks noGrp="1" noChangeArrowheads="1"/>
          </p:cNvSpPr>
          <p:nvPr>
            <p:ph type="body" idx="1"/>
          </p:nvPr>
        </p:nvSpPr>
        <p:spPr>
          <a:xfrm>
            <a:off x="601663" y="1628775"/>
            <a:ext cx="8002587" cy="4489450"/>
          </a:xfrm>
        </p:spPr>
        <p:txBody>
          <a:bodyPr/>
          <a:lstStyle/>
          <a:p>
            <a:pPr algn="just">
              <a:lnSpc>
                <a:spcPct val="80000"/>
              </a:lnSpc>
              <a:buSzPct val="115000"/>
              <a:buFont typeface="Wingdings" pitchFamily="2" charset="2"/>
              <a:buNone/>
            </a:pPr>
            <a:r>
              <a:rPr lang="es-MX" sz="2200" b="1" dirty="0">
                <a:solidFill>
                  <a:srgbClr val="666633"/>
                </a:solidFill>
              </a:rPr>
              <a:t>La primera razón por la que resulta relevante la ética en el análisis de las políticas públicas:</a:t>
            </a:r>
          </a:p>
          <a:p>
            <a:pPr algn="just">
              <a:lnSpc>
                <a:spcPct val="80000"/>
              </a:lnSpc>
              <a:buSzPct val="115000"/>
              <a:buFont typeface="Wingdings" pitchFamily="2" charset="2"/>
              <a:buNone/>
            </a:pPr>
            <a:endParaRPr lang="es-MX" sz="2200" dirty="0"/>
          </a:p>
          <a:p>
            <a:pPr algn="just">
              <a:lnSpc>
                <a:spcPct val="80000"/>
              </a:lnSpc>
              <a:buSzPct val="115000"/>
              <a:buFont typeface="Wingdings" pitchFamily="2" charset="2"/>
              <a:buChar char="v"/>
            </a:pPr>
            <a:r>
              <a:rPr lang="es-MX" sz="2200" dirty="0"/>
              <a:t> Reside en la importancia que tiene la teoría de entrada para el proceso que lleva a </a:t>
            </a:r>
            <a:r>
              <a:rPr lang="es-MX" sz="2200" b="1" dirty="0">
                <a:solidFill>
                  <a:srgbClr val="666633"/>
                </a:solidFill>
              </a:rPr>
              <a:t>seleccionar los problemas públicos, los métodos para definirlos y la racionalidad asociada a esa selección</a:t>
            </a:r>
            <a:r>
              <a:rPr lang="es-MX" sz="2200" dirty="0"/>
              <a:t>. </a:t>
            </a:r>
          </a:p>
          <a:p>
            <a:pPr algn="just">
              <a:lnSpc>
                <a:spcPct val="80000"/>
              </a:lnSpc>
              <a:buSzPct val="115000"/>
              <a:buFont typeface="Wingdings" pitchFamily="2" charset="2"/>
              <a:buChar char="v"/>
            </a:pPr>
            <a:endParaRPr lang="es-MX" sz="2200" dirty="0"/>
          </a:p>
          <a:p>
            <a:pPr algn="just">
              <a:lnSpc>
                <a:spcPct val="80000"/>
              </a:lnSpc>
              <a:buSzPct val="115000"/>
              <a:buFont typeface="Wingdings" pitchFamily="2" charset="2"/>
              <a:buChar char="v"/>
            </a:pPr>
            <a:r>
              <a:rPr lang="es-MX" sz="2200" dirty="0"/>
              <a:t>Esa selección es el punto de partida de las políticas públicas: su justificación inicial y también la clave para darle coherencia a su contenido y a su implementación. </a:t>
            </a:r>
          </a:p>
          <a:p>
            <a:pPr algn="just">
              <a:lnSpc>
                <a:spcPct val="80000"/>
              </a:lnSpc>
              <a:buSzPct val="115000"/>
              <a:buFont typeface="Wingdings" pitchFamily="2" charset="2"/>
              <a:buChar char="v"/>
            </a:pPr>
            <a:endParaRPr lang="es-MX" sz="2200" dirty="0"/>
          </a:p>
          <a:p>
            <a:pPr algn="just">
              <a:lnSpc>
                <a:spcPct val="80000"/>
              </a:lnSpc>
              <a:spcBef>
                <a:spcPct val="0"/>
              </a:spcBef>
              <a:buSzPct val="115000"/>
              <a:buFont typeface="Wingdings" pitchFamily="2" charset="2"/>
              <a:buChar char="v"/>
            </a:pPr>
            <a:r>
              <a:rPr lang="es-MX" sz="2200" dirty="0"/>
              <a:t>Sin una teoría de entrada capaz de asumir los valores que adoptará, será prácticamente imposible ofrecer coherencia a la política pública en su conjunto. </a:t>
            </a:r>
          </a:p>
          <a:p>
            <a:pPr>
              <a:lnSpc>
                <a:spcPct val="80000"/>
              </a:lnSpc>
              <a:buSzPct val="115000"/>
              <a:buFont typeface="Wingdings" pitchFamily="2" charset="2"/>
              <a:buChar char="v"/>
            </a:pPr>
            <a:endParaRPr lang="es-MX" sz="22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noChangeArrowheads="1"/>
          </p:cNvSpPr>
          <p:nvPr>
            <p:ph type="title"/>
          </p:nvPr>
        </p:nvSpPr>
        <p:spPr>
          <a:xfrm>
            <a:off x="457200" y="198438"/>
            <a:ext cx="8229600" cy="1143000"/>
          </a:xfrm>
        </p:spPr>
        <p:txBody>
          <a:bodyPr/>
          <a:lstStyle/>
          <a:p>
            <a:pPr algn="ctr"/>
            <a:r>
              <a:rPr lang="es-MX" sz="3600"/>
              <a:t>Segundo punto: “el mapa de ruta”</a:t>
            </a:r>
            <a:endParaRPr lang="en-US" sz="3600"/>
          </a:p>
        </p:txBody>
      </p:sp>
      <p:sp>
        <p:nvSpPr>
          <p:cNvPr id="120835" name="Rectangle 3"/>
          <p:cNvSpPr>
            <a:spLocks noGrp="1" noChangeArrowheads="1"/>
          </p:cNvSpPr>
          <p:nvPr>
            <p:ph type="body" idx="1"/>
          </p:nvPr>
        </p:nvSpPr>
        <p:spPr>
          <a:xfrm>
            <a:off x="457200" y="1600200"/>
            <a:ext cx="8229600" cy="4489450"/>
          </a:xfrm>
        </p:spPr>
        <p:txBody>
          <a:bodyPr/>
          <a:lstStyle/>
          <a:p>
            <a:pPr algn="just">
              <a:lnSpc>
                <a:spcPct val="80000"/>
              </a:lnSpc>
              <a:buSzPct val="115000"/>
              <a:buFont typeface="Wingdings" pitchFamily="2" charset="2"/>
              <a:buNone/>
            </a:pPr>
            <a:r>
              <a:rPr lang="es-ES" sz="2200" b="1" dirty="0">
                <a:solidFill>
                  <a:srgbClr val="666633"/>
                </a:solidFill>
              </a:rPr>
              <a:t>Definir el problema </a:t>
            </a:r>
            <a:r>
              <a:rPr lang="es-ES" sz="2200" b="1" dirty="0" smtClean="0">
                <a:solidFill>
                  <a:srgbClr val="666633"/>
                </a:solidFill>
              </a:rPr>
              <a:t>con </a:t>
            </a:r>
            <a:r>
              <a:rPr lang="es-ES" sz="2200" b="1" dirty="0">
                <a:solidFill>
                  <a:srgbClr val="666633"/>
                </a:solidFill>
              </a:rPr>
              <a:t>base </a:t>
            </a:r>
            <a:r>
              <a:rPr lang="es-ES" sz="2200" b="1" dirty="0" smtClean="0">
                <a:solidFill>
                  <a:srgbClr val="666633"/>
                </a:solidFill>
              </a:rPr>
              <a:t>en </a:t>
            </a:r>
            <a:r>
              <a:rPr lang="es-ES" sz="2200" b="1" dirty="0">
                <a:solidFill>
                  <a:srgbClr val="666633"/>
                </a:solidFill>
              </a:rPr>
              <a:t>sus causas y vías de acción:</a:t>
            </a:r>
          </a:p>
          <a:p>
            <a:pPr algn="just">
              <a:lnSpc>
                <a:spcPct val="80000"/>
              </a:lnSpc>
              <a:buSzPct val="115000"/>
              <a:buFont typeface="Wingdings" pitchFamily="2" charset="2"/>
              <a:buNone/>
            </a:pPr>
            <a:endParaRPr lang="es-ES" sz="2200" b="1" dirty="0">
              <a:solidFill>
                <a:srgbClr val="666633"/>
              </a:solidFill>
            </a:endParaRPr>
          </a:p>
          <a:p>
            <a:pPr algn="just">
              <a:lnSpc>
                <a:spcPct val="80000"/>
              </a:lnSpc>
              <a:buSzPct val="115000"/>
              <a:buFont typeface="Wingdings" pitchFamily="2" charset="2"/>
              <a:buChar char="v"/>
            </a:pPr>
            <a:r>
              <a:rPr lang="es-ES" sz="2200" dirty="0"/>
              <a:t>Una vez adoptada una posición ética definida sobre los problemas que han de ser solucionados por el Estado, la política pública reclama un “mapa de ruta”.</a:t>
            </a:r>
          </a:p>
          <a:p>
            <a:pPr algn="just">
              <a:lnSpc>
                <a:spcPct val="80000"/>
              </a:lnSpc>
              <a:buSzPct val="115000"/>
              <a:buFont typeface="Wingdings" pitchFamily="2" charset="2"/>
              <a:buChar char="v"/>
            </a:pPr>
            <a:endParaRPr lang="es-ES" sz="2200" dirty="0"/>
          </a:p>
          <a:p>
            <a:pPr algn="just">
              <a:lnSpc>
                <a:spcPct val="80000"/>
              </a:lnSpc>
              <a:buSzPct val="115000"/>
              <a:buFont typeface="Wingdings" pitchFamily="2" charset="2"/>
              <a:buChar char="v"/>
            </a:pPr>
            <a:r>
              <a:rPr lang="es-MX" sz="2200" dirty="0"/>
              <a:t>Es decir, </a:t>
            </a:r>
            <a:r>
              <a:rPr lang="es-MX" sz="2200" b="1" dirty="0">
                <a:solidFill>
                  <a:srgbClr val="666633"/>
                </a:solidFill>
              </a:rPr>
              <a:t>una definición explícita del problema</a:t>
            </a:r>
            <a:r>
              <a:rPr lang="es-MX" sz="2200" dirty="0"/>
              <a:t> que quiere ser solucionado, </a:t>
            </a:r>
            <a:r>
              <a:rPr lang="es-MX" sz="2200" b="1" dirty="0">
                <a:solidFill>
                  <a:srgbClr val="666633"/>
                </a:solidFill>
              </a:rPr>
              <a:t>sobre la base de las causas</a:t>
            </a:r>
            <a:r>
              <a:rPr lang="es-MX" sz="2200" dirty="0"/>
              <a:t> que le dieron origen y </a:t>
            </a:r>
            <a:r>
              <a:rPr lang="es-MX" sz="2200" b="1" dirty="0">
                <a:solidFill>
                  <a:srgbClr val="666633"/>
                </a:solidFill>
              </a:rPr>
              <a:t>de las vías de acción</a:t>
            </a:r>
            <a:r>
              <a:rPr lang="es-MX" sz="2200" dirty="0"/>
              <a:t> que resultan factibles para hacerlo. </a:t>
            </a:r>
          </a:p>
          <a:p>
            <a:pPr algn="just">
              <a:lnSpc>
                <a:spcPct val="80000"/>
              </a:lnSpc>
              <a:buSzPct val="115000"/>
              <a:buFont typeface="Wingdings" pitchFamily="2" charset="2"/>
              <a:buChar char="v"/>
            </a:pPr>
            <a:endParaRPr lang="es-MX" sz="2200" dirty="0"/>
          </a:p>
          <a:p>
            <a:pPr algn="just">
              <a:lnSpc>
                <a:spcPct val="80000"/>
              </a:lnSpc>
              <a:spcBef>
                <a:spcPct val="0"/>
              </a:spcBef>
              <a:buSzPct val="115000"/>
              <a:buFont typeface="Wingdings" pitchFamily="2" charset="2"/>
              <a:buChar char="v"/>
            </a:pPr>
            <a:r>
              <a:rPr lang="es-MX" sz="2200" dirty="0"/>
              <a:t>La conexión de sentido que haya entre el problema planteado y sus causas, no podrá evitar, aun a despecho de la indudable calidad técnica de sus conclusiones, </a:t>
            </a:r>
            <a:r>
              <a:rPr lang="es-MX" sz="2200" b="1" dirty="0">
                <a:solidFill>
                  <a:srgbClr val="666633"/>
                </a:solidFill>
              </a:rPr>
              <a:t>la referencia a los valores en juego. </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a:xfrm>
            <a:off x="457200" y="198438"/>
            <a:ext cx="8229600" cy="1143000"/>
          </a:xfrm>
        </p:spPr>
        <p:txBody>
          <a:bodyPr/>
          <a:lstStyle/>
          <a:p>
            <a:pPr algn="ctr"/>
            <a:r>
              <a:rPr lang="es-MX" sz="3600"/>
              <a:t>Segundo punto: “el mapa de ruta”</a:t>
            </a:r>
            <a:endParaRPr lang="en-US" sz="3600"/>
          </a:p>
        </p:txBody>
      </p:sp>
      <p:sp>
        <p:nvSpPr>
          <p:cNvPr id="96259" name="Rectangle 3"/>
          <p:cNvSpPr>
            <a:spLocks noGrp="1" noChangeArrowheads="1"/>
          </p:cNvSpPr>
          <p:nvPr>
            <p:ph type="body" idx="1"/>
          </p:nvPr>
        </p:nvSpPr>
        <p:spPr>
          <a:xfrm>
            <a:off x="457200" y="1603375"/>
            <a:ext cx="8229600" cy="4489450"/>
          </a:xfrm>
        </p:spPr>
        <p:txBody>
          <a:bodyPr/>
          <a:lstStyle/>
          <a:p>
            <a:pPr algn="just">
              <a:lnSpc>
                <a:spcPct val="80000"/>
              </a:lnSpc>
              <a:buSzPct val="115000"/>
              <a:buFont typeface="Wingdings" pitchFamily="2" charset="2"/>
              <a:buNone/>
            </a:pPr>
            <a:r>
              <a:rPr lang="es-ES" sz="2200" b="1" dirty="0">
                <a:solidFill>
                  <a:srgbClr val="666633"/>
                </a:solidFill>
              </a:rPr>
              <a:t>Construcción de la argumentación y análisis de restricciones:</a:t>
            </a:r>
          </a:p>
          <a:p>
            <a:pPr algn="just">
              <a:lnSpc>
                <a:spcPct val="80000"/>
              </a:lnSpc>
              <a:buSzPct val="115000"/>
              <a:buFont typeface="Wingdings" pitchFamily="2" charset="2"/>
              <a:buNone/>
            </a:pPr>
            <a:endParaRPr lang="es-ES" sz="2200" b="1" dirty="0">
              <a:solidFill>
                <a:srgbClr val="666633"/>
              </a:solidFill>
            </a:endParaRPr>
          </a:p>
          <a:p>
            <a:pPr algn="just">
              <a:lnSpc>
                <a:spcPct val="80000"/>
              </a:lnSpc>
              <a:buSzPct val="115000"/>
              <a:buFont typeface="Wingdings" pitchFamily="2" charset="2"/>
              <a:buChar char="v"/>
            </a:pPr>
            <a:r>
              <a:rPr lang="es-MX" sz="2200" dirty="0"/>
              <a:t>El “mapa de ruta” no consiste solamente en el diseño de un programa de acción, sino en la construcción de una </a:t>
            </a:r>
            <a:r>
              <a:rPr lang="es-MX" sz="2200" b="1" u="sng" dirty="0">
                <a:solidFill>
                  <a:srgbClr val="666633"/>
                </a:solidFill>
              </a:rPr>
              <a:t>argumentación</a:t>
            </a:r>
            <a:r>
              <a:rPr lang="es-MX" sz="2200" b="1" dirty="0">
                <a:solidFill>
                  <a:srgbClr val="666633"/>
                </a:solidFill>
              </a:rPr>
              <a:t> </a:t>
            </a:r>
            <a:r>
              <a:rPr lang="es-MX" sz="2200" dirty="0"/>
              <a:t>para orientar y justificar la acción elegida que, a la vez, implica el análisis de las </a:t>
            </a:r>
            <a:r>
              <a:rPr lang="es-MX" sz="2200" b="1" u="sng" dirty="0">
                <a:solidFill>
                  <a:srgbClr val="666633"/>
                </a:solidFill>
              </a:rPr>
              <a:t>restricciones</a:t>
            </a:r>
            <a:r>
              <a:rPr lang="es-MX" sz="2200" dirty="0"/>
              <a:t> que deben ser consideradas.</a:t>
            </a:r>
            <a:r>
              <a:rPr lang="en-US" sz="2200" dirty="0"/>
              <a:t> </a:t>
            </a:r>
          </a:p>
          <a:p>
            <a:pPr algn="just">
              <a:lnSpc>
                <a:spcPct val="80000"/>
              </a:lnSpc>
              <a:buSzPct val="115000"/>
              <a:buFont typeface="Wingdings" pitchFamily="2" charset="2"/>
              <a:buNone/>
            </a:pPr>
            <a:endParaRPr lang="en-US" sz="2200" dirty="0"/>
          </a:p>
          <a:p>
            <a:pPr algn="just">
              <a:lnSpc>
                <a:spcPct val="80000"/>
              </a:lnSpc>
              <a:buSzPct val="115000"/>
              <a:buFont typeface="Wingdings" pitchFamily="2" charset="2"/>
              <a:buChar char="v"/>
            </a:pPr>
            <a:r>
              <a:rPr lang="es-MX" sz="2200" dirty="0"/>
              <a:t>El mayor desafío de un analista de políticas públicas consiste en hallar las herramientas necesarias para vincular causas y soluciones en una</a:t>
            </a:r>
            <a:r>
              <a:rPr lang="es-MX" sz="2200" dirty="0">
                <a:solidFill>
                  <a:srgbClr val="666633"/>
                </a:solidFill>
              </a:rPr>
              <a:t> </a:t>
            </a:r>
            <a:r>
              <a:rPr lang="es-MX" sz="2200" b="1" dirty="0">
                <a:solidFill>
                  <a:srgbClr val="666633"/>
                </a:solidFill>
              </a:rPr>
              <a:t>argumentación</a:t>
            </a:r>
            <a:r>
              <a:rPr lang="es-MX" sz="2200" dirty="0"/>
              <a:t> técnica y políticamente viable.</a:t>
            </a:r>
          </a:p>
          <a:p>
            <a:pPr algn="just">
              <a:lnSpc>
                <a:spcPct val="80000"/>
              </a:lnSpc>
              <a:buSzPct val="115000"/>
              <a:buFont typeface="Wingdings" pitchFamily="2" charset="2"/>
              <a:buChar char="v"/>
            </a:pPr>
            <a:endParaRPr lang="es-MX" sz="2200" dirty="0"/>
          </a:p>
          <a:p>
            <a:pPr algn="just">
              <a:lnSpc>
                <a:spcPct val="80000"/>
              </a:lnSpc>
              <a:buSzPct val="115000"/>
              <a:buFont typeface="Wingdings" pitchFamily="2" charset="2"/>
              <a:buChar char="v"/>
            </a:pPr>
            <a:r>
              <a:rPr lang="es-MX" sz="2200" dirty="0"/>
              <a:t>El diseño enfrentará diversos tipos de </a:t>
            </a:r>
            <a:r>
              <a:rPr lang="es-MX" sz="2200" b="1" dirty="0">
                <a:solidFill>
                  <a:srgbClr val="666633"/>
                </a:solidFill>
              </a:rPr>
              <a:t>restricciones</a:t>
            </a:r>
            <a:r>
              <a:rPr lang="es-MX" sz="2200" dirty="0"/>
              <a:t>. Las más conocidas se refieren a la información y al tiempo efectivamente disponibles, a la importancia de las rutinas adoptadas, y a los intereses políticos que se ponen en juego.</a:t>
            </a:r>
            <a:endParaRPr lang="es-ES" sz="22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3906" name="Rectangle 2"/>
          <p:cNvSpPr>
            <a:spLocks noGrp="1" noChangeArrowheads="1"/>
          </p:cNvSpPr>
          <p:nvPr>
            <p:ph type="title"/>
          </p:nvPr>
        </p:nvSpPr>
        <p:spPr/>
        <p:txBody>
          <a:bodyPr/>
          <a:lstStyle/>
          <a:p>
            <a:r>
              <a:rPr lang="es-MX" sz="2800" b="1">
                <a:solidFill>
                  <a:schemeClr val="bg2"/>
                </a:solidFill>
              </a:rPr>
              <a:t>GUIÓN DE LA PRESENTACIÓN</a:t>
            </a:r>
            <a:endParaRPr lang="es-ES" sz="2800" b="1">
              <a:solidFill>
                <a:schemeClr val="bg2"/>
              </a:solidFill>
            </a:endParaRPr>
          </a:p>
        </p:txBody>
      </p:sp>
      <p:sp>
        <p:nvSpPr>
          <p:cNvPr id="123907" name="Rectangle 3"/>
          <p:cNvSpPr>
            <a:spLocks noGrp="1" noChangeArrowheads="1"/>
          </p:cNvSpPr>
          <p:nvPr>
            <p:ph type="body" idx="1"/>
          </p:nvPr>
        </p:nvSpPr>
        <p:spPr>
          <a:xfrm>
            <a:off x="519113" y="1484784"/>
            <a:ext cx="8229600" cy="4530725"/>
          </a:xfrm>
        </p:spPr>
        <p:txBody>
          <a:bodyPr/>
          <a:lstStyle/>
          <a:p>
            <a:pPr marL="609600" indent="-609600">
              <a:lnSpc>
                <a:spcPct val="150000"/>
              </a:lnSpc>
              <a:buSzTx/>
              <a:buFont typeface="Wingdings" pitchFamily="2" charset="2"/>
              <a:buAutoNum type="arabicPeriod"/>
            </a:pPr>
            <a:r>
              <a:rPr lang="es-MX" sz="2300" dirty="0" smtClean="0"/>
              <a:t>Las políticas públicas: orígenes y rasgos principales</a:t>
            </a:r>
          </a:p>
          <a:p>
            <a:pPr marL="609600" indent="-609600">
              <a:lnSpc>
                <a:spcPct val="150000"/>
              </a:lnSpc>
              <a:buSzTx/>
              <a:buFont typeface="Wingdings" pitchFamily="2" charset="2"/>
              <a:buAutoNum type="arabicPeriod"/>
            </a:pPr>
            <a:r>
              <a:rPr lang="es-MX" sz="2300" dirty="0" smtClean="0"/>
              <a:t>El proceso de las políticas públicas</a:t>
            </a:r>
          </a:p>
          <a:p>
            <a:pPr marL="609600" indent="-609600">
              <a:lnSpc>
                <a:spcPct val="150000"/>
              </a:lnSpc>
              <a:buSzTx/>
              <a:buFont typeface="Wingdings" pitchFamily="2" charset="2"/>
              <a:buAutoNum type="arabicPeriod"/>
            </a:pPr>
            <a:r>
              <a:rPr lang="es-MX" sz="2300" dirty="0" smtClean="0"/>
              <a:t>El sentido ético del enfoque de política pública</a:t>
            </a:r>
          </a:p>
          <a:p>
            <a:pPr marL="609600" indent="-609600">
              <a:lnSpc>
                <a:spcPct val="150000"/>
              </a:lnSpc>
              <a:buSzTx/>
              <a:buFont typeface="Wingdings" pitchFamily="2" charset="2"/>
              <a:buAutoNum type="arabicPeriod"/>
            </a:pPr>
            <a:r>
              <a:rPr lang="es-MX" sz="2300" dirty="0" smtClean="0"/>
              <a:t>¿</a:t>
            </a:r>
            <a:r>
              <a:rPr lang="es-MX" sz="2300" dirty="0"/>
              <a:t>Por qué importa el estudio de la ética</a:t>
            </a:r>
            <a:r>
              <a:rPr lang="es-MX" sz="2300" dirty="0" smtClean="0"/>
              <a:t>?</a:t>
            </a:r>
            <a:endParaRPr lang="es-MX" sz="2300" dirty="0"/>
          </a:p>
          <a:p>
            <a:pPr marL="609600" indent="-609600">
              <a:lnSpc>
                <a:spcPct val="150000"/>
              </a:lnSpc>
              <a:buSzTx/>
              <a:buFont typeface="Wingdings" pitchFamily="2" charset="2"/>
              <a:buAutoNum type="arabicPeriod"/>
            </a:pPr>
            <a:r>
              <a:rPr lang="es-MX" sz="2300" dirty="0"/>
              <a:t>Primer punto: La teoría de </a:t>
            </a:r>
            <a:r>
              <a:rPr lang="es-MX" sz="2300" dirty="0" smtClean="0"/>
              <a:t>entrada</a:t>
            </a:r>
            <a:endParaRPr lang="es-MX" sz="2300" dirty="0"/>
          </a:p>
          <a:p>
            <a:pPr marL="609600" indent="-609600">
              <a:lnSpc>
                <a:spcPct val="150000"/>
              </a:lnSpc>
              <a:buSzTx/>
              <a:buFont typeface="Wingdings" pitchFamily="2" charset="2"/>
              <a:buAutoNum type="arabicPeriod"/>
            </a:pPr>
            <a:r>
              <a:rPr lang="es-MX" sz="2300" dirty="0"/>
              <a:t>Segundo punto: “el mapa de ruta</a:t>
            </a:r>
            <a:r>
              <a:rPr lang="es-MX" sz="2300" dirty="0" smtClean="0"/>
              <a:t>”</a:t>
            </a:r>
            <a:endParaRPr lang="es-MX" sz="2300" dirty="0"/>
          </a:p>
          <a:p>
            <a:pPr marL="609600" indent="-609600">
              <a:lnSpc>
                <a:spcPct val="150000"/>
              </a:lnSpc>
              <a:buSzTx/>
              <a:buFont typeface="Wingdings" pitchFamily="2" charset="2"/>
              <a:buAutoNum type="arabicPeriod"/>
            </a:pPr>
            <a:r>
              <a:rPr lang="es-MX" sz="2300" dirty="0"/>
              <a:t>Tercer punto: “el campo de batalla</a:t>
            </a:r>
            <a:r>
              <a:rPr lang="es-MX" sz="2300" dirty="0" smtClean="0"/>
              <a:t>”</a:t>
            </a:r>
          </a:p>
          <a:p>
            <a:pPr marL="609600" indent="-609600">
              <a:lnSpc>
                <a:spcPct val="150000"/>
              </a:lnSpc>
              <a:buSzTx/>
              <a:buFont typeface="Wingdings" pitchFamily="2" charset="2"/>
              <a:buAutoNum type="arabicPeriod"/>
            </a:pPr>
            <a:r>
              <a:rPr lang="es-MX" sz="2300" smtClean="0"/>
              <a:t>Conclusiones</a:t>
            </a:r>
            <a:endParaRPr lang="es-ES" sz="23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ChangeArrowheads="1"/>
          </p:cNvSpPr>
          <p:nvPr>
            <p:ph type="title"/>
          </p:nvPr>
        </p:nvSpPr>
        <p:spPr>
          <a:xfrm>
            <a:off x="457200" y="198438"/>
            <a:ext cx="8229600" cy="1143000"/>
          </a:xfrm>
        </p:spPr>
        <p:txBody>
          <a:bodyPr/>
          <a:lstStyle/>
          <a:p>
            <a:pPr algn="ctr"/>
            <a:r>
              <a:rPr lang="es-MX" sz="3600"/>
              <a:t>Segundo punto: “el mapa de ruta”</a:t>
            </a:r>
            <a:endParaRPr lang="en-US" sz="3600"/>
          </a:p>
        </p:txBody>
      </p:sp>
      <p:sp>
        <p:nvSpPr>
          <p:cNvPr id="102403" name="Rectangle 3"/>
          <p:cNvSpPr>
            <a:spLocks noGrp="1" noChangeArrowheads="1"/>
          </p:cNvSpPr>
          <p:nvPr>
            <p:ph type="body" idx="1"/>
          </p:nvPr>
        </p:nvSpPr>
        <p:spPr>
          <a:xfrm>
            <a:off x="457200" y="1600200"/>
            <a:ext cx="8229600" cy="4489450"/>
          </a:xfrm>
        </p:spPr>
        <p:txBody>
          <a:bodyPr/>
          <a:lstStyle/>
          <a:p>
            <a:pPr algn="just">
              <a:lnSpc>
                <a:spcPct val="80000"/>
              </a:lnSpc>
              <a:buSzPct val="115000"/>
              <a:buFont typeface="Wingdings" pitchFamily="2" charset="2"/>
              <a:buNone/>
            </a:pPr>
            <a:r>
              <a:rPr lang="es-MX" sz="2600" b="1" dirty="0">
                <a:solidFill>
                  <a:srgbClr val="666633"/>
                </a:solidFill>
              </a:rPr>
              <a:t>Estudio de las soluciones factibles:</a:t>
            </a:r>
          </a:p>
          <a:p>
            <a:pPr algn="just">
              <a:lnSpc>
                <a:spcPct val="80000"/>
              </a:lnSpc>
              <a:buSzPct val="115000"/>
              <a:buFont typeface="Wingdings" pitchFamily="2" charset="2"/>
              <a:buNone/>
            </a:pPr>
            <a:endParaRPr lang="es-MX" sz="2600" b="1" dirty="0">
              <a:solidFill>
                <a:srgbClr val="666633"/>
              </a:solidFill>
            </a:endParaRPr>
          </a:p>
          <a:p>
            <a:pPr algn="just">
              <a:lnSpc>
                <a:spcPct val="80000"/>
              </a:lnSpc>
              <a:buSzPct val="115000"/>
              <a:buFont typeface="Wingdings" pitchFamily="2" charset="2"/>
              <a:buChar char="v"/>
            </a:pPr>
            <a:r>
              <a:rPr lang="es-MX" sz="2600" dirty="0"/>
              <a:t>Tan pronto como el analista haya identificado las causas más relevantes del problema que quiere solucionar, tendrá que pasar enseguida al estudio de las soluciones factibles.</a:t>
            </a:r>
            <a:r>
              <a:rPr lang="en-US" sz="2600" dirty="0"/>
              <a:t> </a:t>
            </a:r>
            <a:endParaRPr lang="es-MX" sz="2600" dirty="0"/>
          </a:p>
          <a:p>
            <a:pPr algn="just">
              <a:lnSpc>
                <a:spcPct val="80000"/>
              </a:lnSpc>
              <a:buSzPct val="115000"/>
              <a:buFont typeface="Wingdings" pitchFamily="2" charset="2"/>
              <a:buChar char="v"/>
            </a:pPr>
            <a:endParaRPr lang="es-MX" sz="2600" dirty="0"/>
          </a:p>
          <a:p>
            <a:pPr algn="just">
              <a:lnSpc>
                <a:spcPct val="80000"/>
              </a:lnSpc>
              <a:spcBef>
                <a:spcPct val="0"/>
              </a:spcBef>
              <a:buSzPct val="115000"/>
              <a:buFont typeface="Wingdings" pitchFamily="2" charset="2"/>
              <a:buChar char="v"/>
            </a:pPr>
            <a:r>
              <a:rPr lang="es-ES" sz="2600" dirty="0"/>
              <a:t>El analista bien preparado podrá optar por el uso de los medios que le provee la microeconomía y también podrá incorporar estudios puntuales sobre la composición de las finanzas públicas en su conjunto. Pero también debe tener presente que ninguna de las soluciones que ofrezca carecerá de valores enfrentados. </a:t>
            </a:r>
          </a:p>
          <a:p>
            <a:pPr>
              <a:lnSpc>
                <a:spcPct val="80000"/>
              </a:lnSpc>
              <a:buSzPct val="115000"/>
              <a:buFont typeface="Wingdings" pitchFamily="2" charset="2"/>
              <a:buChar char="v"/>
            </a:pPr>
            <a:endParaRPr lang="es-ES" sz="22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title"/>
          </p:nvPr>
        </p:nvSpPr>
        <p:spPr>
          <a:xfrm>
            <a:off x="457200" y="198438"/>
            <a:ext cx="8229600" cy="1143000"/>
          </a:xfrm>
        </p:spPr>
        <p:txBody>
          <a:bodyPr/>
          <a:lstStyle/>
          <a:p>
            <a:pPr algn="ctr"/>
            <a:r>
              <a:rPr lang="es-MX" sz="3600"/>
              <a:t>Segundo punto: “el mapa de ruta”</a:t>
            </a:r>
            <a:endParaRPr lang="en-US" sz="3600"/>
          </a:p>
        </p:txBody>
      </p:sp>
      <p:sp>
        <p:nvSpPr>
          <p:cNvPr id="104452" name="Rectangle 4"/>
          <p:cNvSpPr>
            <a:spLocks noGrp="1" noChangeArrowheads="1"/>
          </p:cNvSpPr>
          <p:nvPr>
            <p:ph type="body" idx="1"/>
          </p:nvPr>
        </p:nvSpPr>
        <p:spPr/>
        <p:txBody>
          <a:bodyPr/>
          <a:lstStyle/>
          <a:p>
            <a:pPr algn="just">
              <a:lnSpc>
                <a:spcPct val="80000"/>
              </a:lnSpc>
              <a:buFont typeface="Wingdings" pitchFamily="2" charset="2"/>
              <a:buNone/>
            </a:pPr>
            <a:r>
              <a:rPr lang="es-MX" sz="2200" b="1" dirty="0">
                <a:solidFill>
                  <a:srgbClr val="666633"/>
                </a:solidFill>
              </a:rPr>
              <a:t>	Segunda razón para incorporar a la ética al análisis de política pública:</a:t>
            </a:r>
            <a:r>
              <a:rPr lang="es-MX" sz="2200" dirty="0"/>
              <a:t> </a:t>
            </a:r>
          </a:p>
          <a:p>
            <a:pPr algn="just">
              <a:lnSpc>
                <a:spcPct val="80000"/>
              </a:lnSpc>
              <a:buFont typeface="Wingdings" pitchFamily="2" charset="2"/>
              <a:buNone/>
            </a:pPr>
            <a:endParaRPr lang="es-MX" sz="2200" dirty="0"/>
          </a:p>
          <a:p>
            <a:pPr algn="just">
              <a:lnSpc>
                <a:spcPct val="80000"/>
              </a:lnSpc>
              <a:buSzPct val="115000"/>
              <a:buFont typeface="Wingdings" pitchFamily="2" charset="2"/>
              <a:buChar char="v"/>
            </a:pPr>
            <a:r>
              <a:rPr lang="es-MX" sz="2200" dirty="0"/>
              <a:t>Si bien todas las herramientas que apuntan hacia la mejor construcción de los mapas de ruta son relevantes, al final ninguna de ellas es una condición suficiente para asegurar que se está tomando la mejor decisión. </a:t>
            </a:r>
          </a:p>
          <a:p>
            <a:pPr algn="just">
              <a:lnSpc>
                <a:spcPct val="80000"/>
              </a:lnSpc>
              <a:buSzPct val="115000"/>
              <a:buFont typeface="Wingdings" pitchFamily="2" charset="2"/>
              <a:buNone/>
            </a:pPr>
            <a:endParaRPr lang="es-MX" sz="2200" dirty="0"/>
          </a:p>
          <a:p>
            <a:pPr algn="just">
              <a:lnSpc>
                <a:spcPct val="80000"/>
              </a:lnSpc>
              <a:buSzPct val="115000"/>
              <a:buFont typeface="Wingdings" pitchFamily="2" charset="2"/>
              <a:buChar char="v"/>
            </a:pPr>
            <a:r>
              <a:rPr lang="es-MX" sz="2200" dirty="0"/>
              <a:t>En cambio, la argumentación que se haya levantado durante el diseño del mapa de ruta sí constituye una condición indispensable para que la política pública guarde la mayor coherencia posible a lo largo de su recorrido. </a:t>
            </a:r>
          </a:p>
          <a:p>
            <a:pPr algn="just">
              <a:lnSpc>
                <a:spcPct val="80000"/>
              </a:lnSpc>
              <a:buSzPct val="115000"/>
              <a:buFont typeface="Wingdings" pitchFamily="2" charset="2"/>
              <a:buChar char="v"/>
            </a:pPr>
            <a:endParaRPr lang="es-MX" sz="2200" dirty="0"/>
          </a:p>
          <a:p>
            <a:pPr algn="just">
              <a:lnSpc>
                <a:spcPct val="80000"/>
              </a:lnSpc>
              <a:buSzPct val="115000"/>
              <a:buFont typeface="Wingdings" pitchFamily="2" charset="2"/>
              <a:buChar char="v"/>
            </a:pPr>
            <a:r>
              <a:rPr lang="es-MX" sz="2200" dirty="0"/>
              <a:t>De hecho, esa argumentación puede convertirse en el seguro de vida de una política pública, cuando ésta deba pasar al “campo de batalla”.</a:t>
            </a:r>
            <a:endParaRPr lang="en-US" sz="22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a:xfrm>
            <a:off x="457200" y="198438"/>
            <a:ext cx="8229600" cy="1143000"/>
          </a:xfrm>
        </p:spPr>
        <p:txBody>
          <a:bodyPr/>
          <a:lstStyle/>
          <a:p>
            <a:pPr algn="ctr"/>
            <a:r>
              <a:rPr lang="es-MX" sz="3600"/>
              <a:t>Tercer punto: “el campo de batalla”</a:t>
            </a:r>
            <a:endParaRPr lang="en-US" sz="3600"/>
          </a:p>
        </p:txBody>
      </p:sp>
      <p:sp>
        <p:nvSpPr>
          <p:cNvPr id="97283" name="Rectangle 3"/>
          <p:cNvSpPr>
            <a:spLocks noGrp="1" noChangeArrowheads="1"/>
          </p:cNvSpPr>
          <p:nvPr>
            <p:ph type="body" idx="1"/>
          </p:nvPr>
        </p:nvSpPr>
        <p:spPr>
          <a:xfrm>
            <a:off x="519113" y="1676400"/>
            <a:ext cx="8229600" cy="4489450"/>
          </a:xfrm>
        </p:spPr>
        <p:txBody>
          <a:bodyPr/>
          <a:lstStyle/>
          <a:p>
            <a:pPr algn="just">
              <a:lnSpc>
                <a:spcPct val="80000"/>
              </a:lnSpc>
              <a:buSzPct val="115000"/>
              <a:buFont typeface="Wingdings" pitchFamily="2" charset="2"/>
              <a:buChar char="v"/>
            </a:pPr>
            <a:r>
              <a:rPr lang="es-MX" sz="2600" dirty="0"/>
              <a:t>La implementación es relevante porque es en ese campo de batalla donde han de ponerse en juego los valores que se hayan adoptado antes para </a:t>
            </a:r>
            <a:r>
              <a:rPr lang="es-MX" sz="2600" b="1" dirty="0">
                <a:solidFill>
                  <a:srgbClr val="666633"/>
                </a:solidFill>
              </a:rPr>
              <a:t>la selección de un problema</a:t>
            </a:r>
            <a:r>
              <a:rPr lang="es-MX" sz="2600" dirty="0"/>
              <a:t> y para el </a:t>
            </a:r>
            <a:r>
              <a:rPr lang="es-MX" sz="2600" b="1" dirty="0">
                <a:solidFill>
                  <a:srgbClr val="666633"/>
                </a:solidFill>
              </a:rPr>
              <a:t>diseño de las soluciones</a:t>
            </a:r>
            <a:r>
              <a:rPr lang="es-MX" sz="2600" dirty="0"/>
              <a:t> propuestas. </a:t>
            </a:r>
          </a:p>
          <a:p>
            <a:pPr algn="just">
              <a:lnSpc>
                <a:spcPct val="80000"/>
              </a:lnSpc>
              <a:buSzPct val="115000"/>
              <a:buFont typeface="Wingdings" pitchFamily="2" charset="2"/>
              <a:buChar char="v"/>
            </a:pPr>
            <a:endParaRPr lang="es-MX" sz="2600" dirty="0"/>
          </a:p>
          <a:p>
            <a:pPr algn="just">
              <a:lnSpc>
                <a:spcPct val="80000"/>
              </a:lnSpc>
              <a:buFont typeface="Wingdings" pitchFamily="2" charset="2"/>
              <a:buNone/>
            </a:pPr>
            <a:r>
              <a:rPr lang="es-MX" sz="2600" b="1" dirty="0">
                <a:solidFill>
                  <a:srgbClr val="666633"/>
                </a:solidFill>
              </a:rPr>
              <a:t>El núcleo duro y la periferia de la política:</a:t>
            </a:r>
          </a:p>
          <a:p>
            <a:pPr algn="just">
              <a:lnSpc>
                <a:spcPct val="80000"/>
              </a:lnSpc>
              <a:buFont typeface="Wingdings" pitchFamily="2" charset="2"/>
              <a:buNone/>
            </a:pPr>
            <a:r>
              <a:rPr lang="es-MX" sz="2600" dirty="0"/>
              <a:t>	</a:t>
            </a:r>
          </a:p>
          <a:p>
            <a:pPr algn="just">
              <a:lnSpc>
                <a:spcPct val="80000"/>
              </a:lnSpc>
              <a:buSzPct val="115000"/>
              <a:buFont typeface="Wingdings" pitchFamily="2" charset="2"/>
              <a:buChar char="v"/>
            </a:pPr>
            <a:r>
              <a:rPr lang="es-MX" sz="2600" dirty="0"/>
              <a:t>Las políticas públicas tienen un </a:t>
            </a:r>
            <a:r>
              <a:rPr lang="es-MX" sz="2600" b="1" dirty="0">
                <a:solidFill>
                  <a:srgbClr val="666633"/>
                </a:solidFill>
              </a:rPr>
              <a:t>núcleo duro</a:t>
            </a:r>
            <a:r>
              <a:rPr lang="es-MX" sz="2600" dirty="0"/>
              <a:t> que se deriva de la teoría de entrada que se haya elegido y que </a:t>
            </a:r>
            <a:r>
              <a:rPr lang="es-MX" sz="2600" b="1" dirty="0">
                <a:solidFill>
                  <a:srgbClr val="666633"/>
                </a:solidFill>
              </a:rPr>
              <a:t>se construye con la “argumentación”</a:t>
            </a:r>
            <a:r>
              <a:rPr lang="es-MX" sz="2600" dirty="0"/>
              <a:t> que sirvió para definir el problema que quiere solucionar. </a:t>
            </a:r>
          </a:p>
          <a:p>
            <a:pPr>
              <a:lnSpc>
                <a:spcPct val="80000"/>
              </a:lnSpc>
              <a:buSzPct val="115000"/>
              <a:buFont typeface="Wingdings" pitchFamily="2" charset="2"/>
              <a:buNone/>
            </a:pPr>
            <a:endParaRPr lang="en-US" sz="22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ChangeArrowheads="1"/>
          </p:cNvSpPr>
          <p:nvPr>
            <p:ph type="title"/>
          </p:nvPr>
        </p:nvSpPr>
        <p:spPr>
          <a:xfrm>
            <a:off x="457200" y="198438"/>
            <a:ext cx="8229600" cy="1143000"/>
          </a:xfrm>
        </p:spPr>
        <p:txBody>
          <a:bodyPr/>
          <a:lstStyle/>
          <a:p>
            <a:pPr algn="ctr"/>
            <a:r>
              <a:rPr lang="es-MX" sz="3600"/>
              <a:t>Tercer punto: “el campo de batalla”</a:t>
            </a:r>
            <a:endParaRPr lang="en-US" sz="3600"/>
          </a:p>
        </p:txBody>
      </p:sp>
      <p:sp>
        <p:nvSpPr>
          <p:cNvPr id="105475" name="Rectangle 3"/>
          <p:cNvSpPr>
            <a:spLocks noGrp="1" noChangeArrowheads="1"/>
          </p:cNvSpPr>
          <p:nvPr>
            <p:ph type="body" idx="1"/>
          </p:nvPr>
        </p:nvSpPr>
        <p:spPr>
          <a:xfrm>
            <a:off x="457200" y="1600200"/>
            <a:ext cx="8229600" cy="4489450"/>
          </a:xfrm>
        </p:spPr>
        <p:txBody>
          <a:bodyPr/>
          <a:lstStyle/>
          <a:p>
            <a:pPr algn="just">
              <a:lnSpc>
                <a:spcPct val="80000"/>
              </a:lnSpc>
              <a:buSzPct val="115000"/>
              <a:buFont typeface="Wingdings" pitchFamily="2" charset="2"/>
              <a:buChar char="v"/>
            </a:pPr>
            <a:endParaRPr lang="es-MX" sz="2200" dirty="0"/>
          </a:p>
          <a:p>
            <a:pPr algn="just">
              <a:lnSpc>
                <a:spcPct val="80000"/>
              </a:lnSpc>
              <a:buSzPct val="115000"/>
              <a:buFont typeface="Wingdings" pitchFamily="2" charset="2"/>
              <a:buChar char="v"/>
            </a:pPr>
            <a:r>
              <a:rPr lang="es-MX" sz="2200" dirty="0"/>
              <a:t>En ese núcleo duro hay valores explícitos, que buscan proteger una determinada visión de la realidad. Es a la luz de esos valores, que el diseño de una política se sostiene en hipótesis causales cuya vigencia es definitiva para justificar la forma en que interviene el Estado para cambiar el </a:t>
            </a:r>
            <a:r>
              <a:rPr lang="es-MX" sz="2200" i="1" dirty="0"/>
              <a:t>status quo.</a:t>
            </a:r>
            <a:r>
              <a:rPr lang="es-MX" sz="2200" dirty="0"/>
              <a:t> </a:t>
            </a:r>
          </a:p>
          <a:p>
            <a:pPr algn="just">
              <a:lnSpc>
                <a:spcPct val="80000"/>
              </a:lnSpc>
              <a:buSzPct val="115000"/>
              <a:buFont typeface="Wingdings" pitchFamily="2" charset="2"/>
              <a:buChar char="v"/>
            </a:pPr>
            <a:endParaRPr lang="es-MX" sz="2200" dirty="0"/>
          </a:p>
          <a:p>
            <a:pPr algn="just">
              <a:lnSpc>
                <a:spcPct val="80000"/>
              </a:lnSpc>
              <a:buSzPct val="115000"/>
              <a:buFont typeface="Wingdings" pitchFamily="2" charset="2"/>
              <a:buChar char="v"/>
            </a:pPr>
            <a:r>
              <a:rPr lang="es-MX" sz="2200" dirty="0"/>
              <a:t> Si la definición del problema es la clave para el diseño de una política, la </a:t>
            </a:r>
            <a:r>
              <a:rPr lang="es-MX" sz="2200" b="1" dirty="0">
                <a:solidFill>
                  <a:srgbClr val="666633"/>
                </a:solidFill>
              </a:rPr>
              <a:t>argumentación</a:t>
            </a:r>
            <a:r>
              <a:rPr lang="es-MX" sz="2200" dirty="0"/>
              <a:t> es su condición de existencia. </a:t>
            </a:r>
          </a:p>
          <a:p>
            <a:pPr algn="just">
              <a:lnSpc>
                <a:spcPct val="80000"/>
              </a:lnSpc>
              <a:buSzPct val="115000"/>
              <a:buFont typeface="Wingdings" pitchFamily="2" charset="2"/>
              <a:buChar char="v"/>
            </a:pPr>
            <a:endParaRPr lang="es-MX" sz="2200" dirty="0"/>
          </a:p>
          <a:p>
            <a:pPr algn="just">
              <a:lnSpc>
                <a:spcPct val="80000"/>
              </a:lnSpc>
              <a:buSzPct val="115000"/>
              <a:buFont typeface="Wingdings" pitchFamily="2" charset="2"/>
              <a:buChar char="v"/>
            </a:pPr>
            <a:r>
              <a:rPr lang="es-MX" sz="2200" dirty="0"/>
              <a:t>Las políticas tienen sentido a lo largo del tiempo mientras su argumentación siga teniendo sentido. Es decir, mientras las causas identificadas y las soluciones diseñadas puedan presentarse como la mejor opción frente a un problema público determinado.</a:t>
            </a:r>
          </a:p>
          <a:p>
            <a:pPr>
              <a:lnSpc>
                <a:spcPct val="80000"/>
              </a:lnSpc>
              <a:buSzPct val="115000"/>
              <a:buFont typeface="Wingdings" pitchFamily="2" charset="2"/>
              <a:buChar char="v"/>
            </a:pPr>
            <a:endParaRPr lang="es-MX" sz="2200" dirty="0"/>
          </a:p>
          <a:p>
            <a:pPr>
              <a:lnSpc>
                <a:spcPct val="80000"/>
              </a:lnSpc>
              <a:buSzPct val="115000"/>
              <a:buFont typeface="Wingdings" pitchFamily="2" charset="2"/>
              <a:buChar char="v"/>
            </a:pPr>
            <a:endParaRPr lang="es-MX" sz="22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ChangeArrowheads="1"/>
          </p:cNvSpPr>
          <p:nvPr>
            <p:ph type="title"/>
          </p:nvPr>
        </p:nvSpPr>
        <p:spPr>
          <a:xfrm>
            <a:off x="457200" y="198438"/>
            <a:ext cx="8229600" cy="1143000"/>
          </a:xfrm>
        </p:spPr>
        <p:txBody>
          <a:bodyPr/>
          <a:lstStyle/>
          <a:p>
            <a:pPr algn="ctr"/>
            <a:r>
              <a:rPr lang="es-MX" sz="3600"/>
              <a:t>Tercer punto: “el campo de batalla”</a:t>
            </a:r>
            <a:endParaRPr lang="en-US" sz="3600"/>
          </a:p>
        </p:txBody>
      </p:sp>
      <p:sp>
        <p:nvSpPr>
          <p:cNvPr id="106499" name="Rectangle 3"/>
          <p:cNvSpPr>
            <a:spLocks noGrp="1" noChangeArrowheads="1"/>
          </p:cNvSpPr>
          <p:nvPr>
            <p:ph type="body" idx="1"/>
          </p:nvPr>
        </p:nvSpPr>
        <p:spPr>
          <a:xfrm>
            <a:off x="457200" y="1747838"/>
            <a:ext cx="8229600" cy="4489450"/>
          </a:xfrm>
        </p:spPr>
        <p:txBody>
          <a:bodyPr/>
          <a:lstStyle/>
          <a:p>
            <a:pPr algn="just">
              <a:lnSpc>
                <a:spcPct val="80000"/>
              </a:lnSpc>
              <a:buSzPct val="115000"/>
              <a:buFont typeface="Wingdings" pitchFamily="2" charset="2"/>
              <a:buChar char="v"/>
            </a:pPr>
            <a:r>
              <a:rPr lang="es-MX" dirty="0"/>
              <a:t>Las políticas cuentan con un conjunto de </a:t>
            </a:r>
            <a:r>
              <a:rPr lang="es-MX" b="1" dirty="0">
                <a:solidFill>
                  <a:srgbClr val="666633"/>
                </a:solidFill>
              </a:rPr>
              <a:t>hipótesis auxiliares</a:t>
            </a:r>
            <a:r>
              <a:rPr lang="es-MX" dirty="0"/>
              <a:t> que se desarrollan a lo largo de su implementación y que pueden modificarse o ajustarse a lo largo del tiempo, sin que la argumentación central deje de tener vigencia. </a:t>
            </a:r>
          </a:p>
          <a:p>
            <a:pPr algn="just">
              <a:lnSpc>
                <a:spcPct val="80000"/>
              </a:lnSpc>
              <a:buSzPct val="115000"/>
              <a:buFont typeface="Wingdings" pitchFamily="2" charset="2"/>
              <a:buChar char="v"/>
            </a:pPr>
            <a:endParaRPr lang="es-MX" dirty="0"/>
          </a:p>
          <a:p>
            <a:pPr algn="just">
              <a:lnSpc>
                <a:spcPct val="80000"/>
              </a:lnSpc>
              <a:buSzPct val="115000"/>
              <a:buFont typeface="Wingdings" pitchFamily="2" charset="2"/>
              <a:buChar char="v"/>
            </a:pPr>
            <a:endParaRPr lang="es-MX" dirty="0"/>
          </a:p>
          <a:p>
            <a:pPr algn="just">
              <a:lnSpc>
                <a:spcPct val="80000"/>
              </a:lnSpc>
              <a:buSzPct val="115000"/>
              <a:buFont typeface="Wingdings" pitchFamily="2" charset="2"/>
              <a:buChar char="v"/>
            </a:pPr>
            <a:r>
              <a:rPr lang="es-MX" dirty="0"/>
              <a:t>Así: si el </a:t>
            </a:r>
            <a:r>
              <a:rPr lang="es-MX" b="1" dirty="0">
                <a:solidFill>
                  <a:srgbClr val="666633"/>
                </a:solidFill>
              </a:rPr>
              <a:t>núcleo duro equivale a la argumentación</a:t>
            </a:r>
            <a:r>
              <a:rPr lang="es-MX" dirty="0"/>
              <a:t> que sostiene el mapa de ruta, </a:t>
            </a:r>
            <a:r>
              <a:rPr lang="es-MX" b="1" dirty="0">
                <a:solidFill>
                  <a:srgbClr val="666633"/>
                </a:solidFill>
              </a:rPr>
              <a:t>el cinturón de protección se refiere al programa de acción</a:t>
            </a:r>
            <a:r>
              <a:rPr lang="es-MX" dirty="0"/>
              <a:t> que se pondrá en marcha. </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a:xfrm>
            <a:off x="457200" y="198438"/>
            <a:ext cx="8229600" cy="1143000"/>
          </a:xfrm>
        </p:spPr>
        <p:txBody>
          <a:bodyPr/>
          <a:lstStyle/>
          <a:p>
            <a:pPr algn="ctr"/>
            <a:r>
              <a:rPr lang="es-MX" sz="3600"/>
              <a:t>Tercer punto: “el campo de batalla”</a:t>
            </a:r>
            <a:endParaRPr lang="en-US" sz="3600"/>
          </a:p>
        </p:txBody>
      </p:sp>
      <p:sp>
        <p:nvSpPr>
          <p:cNvPr id="107523" name="Rectangle 3"/>
          <p:cNvSpPr>
            <a:spLocks noGrp="1" noChangeArrowheads="1"/>
          </p:cNvSpPr>
          <p:nvPr>
            <p:ph type="body" idx="1"/>
          </p:nvPr>
        </p:nvSpPr>
        <p:spPr>
          <a:xfrm>
            <a:off x="457200" y="1600200"/>
            <a:ext cx="8229600" cy="4489450"/>
          </a:xfrm>
        </p:spPr>
        <p:txBody>
          <a:bodyPr/>
          <a:lstStyle/>
          <a:p>
            <a:pPr algn="just">
              <a:lnSpc>
                <a:spcPct val="80000"/>
              </a:lnSpc>
              <a:buSzPct val="115000"/>
              <a:buFont typeface="Wingdings" pitchFamily="2" charset="2"/>
              <a:buNone/>
            </a:pPr>
            <a:r>
              <a:rPr lang="es-MX" sz="2200" b="1" dirty="0">
                <a:solidFill>
                  <a:srgbClr val="666633"/>
                </a:solidFill>
              </a:rPr>
              <a:t>Tres riesgos propios de la implementación, vistos desde el mirador de la ética:</a:t>
            </a:r>
          </a:p>
          <a:p>
            <a:pPr algn="just">
              <a:lnSpc>
                <a:spcPct val="80000"/>
              </a:lnSpc>
              <a:buSzPct val="115000"/>
              <a:buFont typeface="Wingdings" pitchFamily="2" charset="2"/>
              <a:buChar char="v"/>
            </a:pPr>
            <a:endParaRPr lang="es-MX" sz="2200" b="1" dirty="0">
              <a:solidFill>
                <a:srgbClr val="666633"/>
              </a:solidFill>
            </a:endParaRPr>
          </a:p>
          <a:p>
            <a:pPr algn="just">
              <a:lnSpc>
                <a:spcPct val="80000"/>
              </a:lnSpc>
              <a:buSzPct val="115000"/>
              <a:buFont typeface="Wingdings" pitchFamily="2" charset="2"/>
              <a:buChar char="v"/>
            </a:pPr>
            <a:r>
              <a:rPr lang="es-MX" sz="2200" b="1" dirty="0">
                <a:solidFill>
                  <a:srgbClr val="666633"/>
                </a:solidFill>
              </a:rPr>
              <a:t>Primero:</a:t>
            </a:r>
            <a:r>
              <a:rPr lang="es-MX" sz="2200" dirty="0"/>
              <a:t> </a:t>
            </a:r>
            <a:r>
              <a:rPr lang="es-MX" sz="2200" b="1" i="1" dirty="0">
                <a:solidFill>
                  <a:srgbClr val="666633"/>
                </a:solidFill>
              </a:rPr>
              <a:t>“la trampa de los procedimientos</a:t>
            </a:r>
            <a:r>
              <a:rPr lang="es-MX" sz="2200" dirty="0"/>
              <a:t>”, que consiste en la sustitución de los fines que persigue una política por rutinas burocráticas y procedimientos carentes de todo sentido. </a:t>
            </a:r>
          </a:p>
          <a:p>
            <a:pPr algn="just">
              <a:lnSpc>
                <a:spcPct val="80000"/>
              </a:lnSpc>
              <a:buSzPct val="115000"/>
              <a:buFont typeface="Wingdings" pitchFamily="2" charset="2"/>
              <a:buChar char="v"/>
            </a:pPr>
            <a:endParaRPr lang="es-MX" sz="2200" dirty="0">
              <a:solidFill>
                <a:srgbClr val="666633"/>
              </a:solidFill>
            </a:endParaRPr>
          </a:p>
          <a:p>
            <a:pPr algn="just">
              <a:lnSpc>
                <a:spcPct val="80000"/>
              </a:lnSpc>
              <a:buSzPct val="115000"/>
              <a:buFont typeface="Wingdings" pitchFamily="2" charset="2"/>
              <a:buChar char="v"/>
            </a:pPr>
            <a:r>
              <a:rPr lang="es-MX" sz="2200" b="1" dirty="0">
                <a:solidFill>
                  <a:srgbClr val="666633"/>
                </a:solidFill>
              </a:rPr>
              <a:t>Segundo</a:t>
            </a:r>
            <a:r>
              <a:rPr lang="es-MX" sz="2200" b="1" dirty="0"/>
              <a:t>:</a:t>
            </a:r>
            <a:r>
              <a:rPr lang="es-MX" sz="2200" dirty="0"/>
              <a:t> </a:t>
            </a:r>
            <a:r>
              <a:rPr lang="es-MX" sz="2200" b="1" i="1" dirty="0">
                <a:solidFill>
                  <a:srgbClr val="666633"/>
                </a:solidFill>
              </a:rPr>
              <a:t>la discrecionalidad</a:t>
            </a:r>
            <a:r>
              <a:rPr lang="es-MX" sz="2200" dirty="0"/>
              <a:t> con la que habrán de actuar los servidores públicos que son responsables de llevar a cabo las políticas públicas.</a:t>
            </a:r>
          </a:p>
          <a:p>
            <a:pPr algn="just">
              <a:lnSpc>
                <a:spcPct val="80000"/>
              </a:lnSpc>
              <a:buSzPct val="115000"/>
              <a:buFont typeface="Wingdings" pitchFamily="2" charset="2"/>
              <a:buNone/>
            </a:pPr>
            <a:r>
              <a:rPr lang="es-MX" sz="2200" dirty="0"/>
              <a:t>	</a:t>
            </a:r>
          </a:p>
          <a:p>
            <a:pPr algn="just">
              <a:lnSpc>
                <a:spcPct val="80000"/>
              </a:lnSpc>
              <a:buSzPct val="115000"/>
              <a:buFont typeface="Wingdings" pitchFamily="2" charset="2"/>
              <a:buChar char="v"/>
            </a:pPr>
            <a:r>
              <a:rPr lang="es-MX" sz="2200" b="1" dirty="0">
                <a:solidFill>
                  <a:srgbClr val="666633"/>
                </a:solidFill>
              </a:rPr>
              <a:t>Tercero:</a:t>
            </a:r>
            <a:r>
              <a:rPr lang="es-MX" sz="2200" dirty="0"/>
              <a:t> </a:t>
            </a:r>
            <a:r>
              <a:rPr lang="es-MX" sz="2200" b="1" i="1" dirty="0">
                <a:solidFill>
                  <a:srgbClr val="666633"/>
                </a:solidFill>
              </a:rPr>
              <a:t>las asimetrías de información</a:t>
            </a:r>
            <a:r>
              <a:rPr lang="es-MX" sz="2200" dirty="0"/>
              <a:t> en función de las desviaciones que producen dentro de una organización. </a:t>
            </a:r>
            <a:endParaRPr lang="en-US" sz="22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a:xfrm>
            <a:off x="457200" y="198438"/>
            <a:ext cx="8229600" cy="1143000"/>
          </a:xfrm>
        </p:spPr>
        <p:txBody>
          <a:bodyPr/>
          <a:lstStyle/>
          <a:p>
            <a:pPr algn="ctr"/>
            <a:r>
              <a:rPr lang="es-MX" sz="3600"/>
              <a:t>Conclusiones</a:t>
            </a:r>
            <a:endParaRPr lang="en-US" sz="3600"/>
          </a:p>
        </p:txBody>
      </p:sp>
      <p:sp>
        <p:nvSpPr>
          <p:cNvPr id="98307" name="Rectangle 3"/>
          <p:cNvSpPr>
            <a:spLocks noGrp="1" noChangeArrowheads="1"/>
          </p:cNvSpPr>
          <p:nvPr>
            <p:ph type="body" idx="1"/>
          </p:nvPr>
        </p:nvSpPr>
        <p:spPr>
          <a:xfrm>
            <a:off x="879475" y="1600200"/>
            <a:ext cx="7796213" cy="4492625"/>
          </a:xfrm>
        </p:spPr>
        <p:txBody>
          <a:bodyPr/>
          <a:lstStyle/>
          <a:p>
            <a:pPr algn="just">
              <a:lnSpc>
                <a:spcPct val="90000"/>
              </a:lnSpc>
              <a:buFont typeface="Wingdings" pitchFamily="2" charset="2"/>
              <a:buChar char="Ø"/>
            </a:pPr>
            <a:r>
              <a:rPr lang="es-MX" sz="2200" b="1" i="1" dirty="0" smtClean="0">
                <a:solidFill>
                  <a:schemeClr val="bg2"/>
                </a:solidFill>
              </a:rPr>
              <a:t>Primero</a:t>
            </a:r>
            <a:r>
              <a:rPr lang="es-MX" sz="2200" b="1" i="1" dirty="0">
                <a:solidFill>
                  <a:schemeClr val="bg2"/>
                </a:solidFill>
              </a:rPr>
              <a:t>.-</a:t>
            </a:r>
            <a:r>
              <a:rPr lang="es-MX" sz="2200" dirty="0"/>
              <a:t> Una política pública no surge de manera aislada. Forma parte de su tiempo histórico, de su entorno institucional y de las redes sociales en las que se inscribe. </a:t>
            </a:r>
          </a:p>
          <a:p>
            <a:pPr algn="just">
              <a:lnSpc>
                <a:spcPct val="90000"/>
              </a:lnSpc>
              <a:buFont typeface="Wingdings" pitchFamily="2" charset="2"/>
              <a:buChar char="Ø"/>
            </a:pPr>
            <a:endParaRPr lang="es-MX" sz="2200" dirty="0"/>
          </a:p>
          <a:p>
            <a:pPr algn="just">
              <a:lnSpc>
                <a:spcPct val="90000"/>
              </a:lnSpc>
              <a:buFont typeface="Wingdings" pitchFamily="2" charset="2"/>
              <a:buChar char="Ø"/>
            </a:pPr>
            <a:r>
              <a:rPr lang="es-MX" sz="2200" b="1" i="1" dirty="0" smtClean="0">
                <a:solidFill>
                  <a:schemeClr val="bg2"/>
                </a:solidFill>
              </a:rPr>
              <a:t>Segundo</a:t>
            </a:r>
            <a:r>
              <a:rPr lang="es-MX" sz="2200" b="1" i="1" dirty="0">
                <a:solidFill>
                  <a:schemeClr val="bg2"/>
                </a:solidFill>
              </a:rPr>
              <a:t>.-</a:t>
            </a:r>
            <a:r>
              <a:rPr lang="es-MX" sz="2200" dirty="0"/>
              <a:t> Una política pública no consiste solamente en un conjunto de definiciones, normas, procedimientos y actores. Una política pública es, sobre todo, una afirmación de valores.</a:t>
            </a:r>
          </a:p>
          <a:p>
            <a:pPr algn="just">
              <a:lnSpc>
                <a:spcPct val="90000"/>
              </a:lnSpc>
              <a:buFont typeface="Wingdings" pitchFamily="2" charset="2"/>
              <a:buChar char="Ø"/>
            </a:pPr>
            <a:endParaRPr lang="es-MX" sz="2200" dirty="0"/>
          </a:p>
          <a:p>
            <a:pPr algn="just">
              <a:lnSpc>
                <a:spcPct val="90000"/>
              </a:lnSpc>
              <a:buFont typeface="Wingdings" pitchFamily="2" charset="2"/>
              <a:buChar char="Ø"/>
            </a:pPr>
            <a:r>
              <a:rPr lang="es-MX" sz="2200" b="1" i="1" dirty="0" smtClean="0">
                <a:solidFill>
                  <a:schemeClr val="bg2"/>
                </a:solidFill>
              </a:rPr>
              <a:t>Tercero</a:t>
            </a:r>
            <a:r>
              <a:rPr lang="es-MX" sz="2200" b="1" i="1" dirty="0">
                <a:solidFill>
                  <a:schemeClr val="bg2"/>
                </a:solidFill>
              </a:rPr>
              <a:t>.-</a:t>
            </a:r>
            <a:r>
              <a:rPr lang="es-MX" sz="2200" dirty="0"/>
              <a:t> La implementación exitosa de una política pública no consiste solamente en la repetición mecánica de un conjunto de procedimientos establecidos, sino que supone también capacidad de adaptación y compromiso con los valores previamente asumidos. </a:t>
            </a:r>
            <a:r>
              <a:rPr lang="en-US" sz="2200" dirty="0"/>
              <a:t/>
            </a:r>
            <a:br>
              <a:rPr lang="en-US" sz="2200" dirty="0"/>
            </a:br>
            <a:endParaRPr lang="en-US" sz="22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a:xfrm>
            <a:off x="457200" y="198438"/>
            <a:ext cx="8229600" cy="1143000"/>
          </a:xfrm>
        </p:spPr>
        <p:txBody>
          <a:bodyPr/>
          <a:lstStyle/>
          <a:p>
            <a:pPr algn="ctr"/>
            <a:r>
              <a:rPr lang="es-MX" sz="3600" dirty="0"/>
              <a:t>Conclusiones</a:t>
            </a:r>
            <a:endParaRPr lang="en-US" sz="3600" dirty="0"/>
          </a:p>
        </p:txBody>
      </p:sp>
      <p:sp>
        <p:nvSpPr>
          <p:cNvPr id="98307" name="Rectangle 3"/>
          <p:cNvSpPr>
            <a:spLocks noGrp="1" noChangeArrowheads="1"/>
          </p:cNvSpPr>
          <p:nvPr>
            <p:ph type="body" idx="1"/>
          </p:nvPr>
        </p:nvSpPr>
        <p:spPr>
          <a:xfrm>
            <a:off x="879475" y="1600200"/>
            <a:ext cx="7796213" cy="4492625"/>
          </a:xfrm>
        </p:spPr>
        <p:txBody>
          <a:bodyPr/>
          <a:lstStyle/>
          <a:p>
            <a:pPr algn="just">
              <a:buNone/>
            </a:pPr>
            <a:r>
              <a:rPr lang="es-ES" sz="2200" b="1" i="1" dirty="0" smtClean="0">
                <a:solidFill>
                  <a:schemeClr val="tx2"/>
                </a:solidFill>
              </a:rPr>
              <a:t>Asimismo, se hace una invitación para:</a:t>
            </a:r>
          </a:p>
          <a:p>
            <a:pPr algn="just">
              <a:buNone/>
            </a:pPr>
            <a:endParaRPr lang="es-ES" sz="2200" dirty="0" smtClean="0">
              <a:solidFill>
                <a:schemeClr val="tx2"/>
              </a:solidFill>
            </a:endParaRPr>
          </a:p>
          <a:p>
            <a:pPr algn="just">
              <a:buFont typeface="Wingdings" pitchFamily="2" charset="2"/>
              <a:buChar char="v"/>
            </a:pPr>
            <a:r>
              <a:rPr lang="es-ES" sz="2200" dirty="0" smtClean="0"/>
              <a:t> Recuperar la ética como un propósito deliberado para hacer explícitos los valores en los que se apoya la operación cotidiana del gobierno.</a:t>
            </a:r>
          </a:p>
          <a:p>
            <a:pPr algn="just">
              <a:buFont typeface="Wingdings" pitchFamily="2" charset="2"/>
              <a:buChar char="v"/>
            </a:pPr>
            <a:endParaRPr lang="es-ES" sz="2200" dirty="0" smtClean="0"/>
          </a:p>
          <a:p>
            <a:pPr algn="just">
              <a:buFont typeface="Wingdings" pitchFamily="2" charset="2"/>
              <a:buChar char="v"/>
            </a:pPr>
            <a:r>
              <a:rPr lang="es-ES" sz="2200" dirty="0" smtClean="0"/>
              <a:t>Reconocer que las decisiones y las prácticas propias de las organizaciones que hacen posible la acción pública están invariable afincadas en un sistema de valores.</a:t>
            </a:r>
            <a:r>
              <a:rPr lang="en-US" sz="2200" dirty="0" smtClean="0"/>
              <a:t>  </a:t>
            </a:r>
          </a:p>
          <a:p>
            <a:pPr algn="just">
              <a:buFont typeface="Wingdings" pitchFamily="2" charset="2"/>
              <a:buChar char="v"/>
            </a:pPr>
            <a:endParaRPr lang="es-MX" sz="2200" dirty="0" smtClean="0"/>
          </a:p>
          <a:p>
            <a:pPr algn="just">
              <a:buFont typeface="Wingdings" pitchFamily="2" charset="2"/>
              <a:buChar char="v"/>
            </a:pPr>
            <a:r>
              <a:rPr lang="es-ES" sz="2200" dirty="0" smtClean="0"/>
              <a:t>Entender que </a:t>
            </a:r>
            <a:r>
              <a:rPr lang="es-ES" sz="2200" b="1" dirty="0" smtClean="0">
                <a:solidFill>
                  <a:schemeClr val="tx2"/>
                </a:solidFill>
              </a:rPr>
              <a:t>la ética no es optativa</a:t>
            </a:r>
            <a:r>
              <a:rPr lang="es-ES" sz="2200" dirty="0" smtClean="0"/>
              <a:t>: de manera explícita o implícita, se expresa de todos modos en las conductas realizadas por los seres humanos.</a:t>
            </a:r>
          </a:p>
          <a:p>
            <a:pPr algn="just">
              <a:buNone/>
            </a:pPr>
            <a:r>
              <a:rPr lang="es-ES" sz="2000" dirty="0" smtClean="0"/>
              <a:t> </a:t>
            </a:r>
            <a:r>
              <a:rPr lang="en-US" sz="2200" dirty="0"/>
              <a:t/>
            </a:r>
            <a:br>
              <a:rPr lang="en-US" sz="2200" dirty="0"/>
            </a:br>
            <a:endParaRPr lang="en-US" sz="220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a:xfrm>
            <a:off x="457200" y="198438"/>
            <a:ext cx="8229600" cy="1143000"/>
          </a:xfrm>
        </p:spPr>
        <p:txBody>
          <a:bodyPr/>
          <a:lstStyle/>
          <a:p>
            <a:pPr algn="ctr"/>
            <a:r>
              <a:rPr lang="es-MX" sz="3600"/>
              <a:t>Conclusiones</a:t>
            </a:r>
            <a:endParaRPr lang="en-US" sz="3600"/>
          </a:p>
        </p:txBody>
      </p:sp>
      <p:sp>
        <p:nvSpPr>
          <p:cNvPr id="98307" name="Rectangle 3"/>
          <p:cNvSpPr>
            <a:spLocks noGrp="1" noChangeArrowheads="1"/>
          </p:cNvSpPr>
          <p:nvPr>
            <p:ph type="body" idx="1"/>
          </p:nvPr>
        </p:nvSpPr>
        <p:spPr>
          <a:xfrm>
            <a:off x="879475" y="1600200"/>
            <a:ext cx="7796213" cy="4492625"/>
          </a:xfrm>
        </p:spPr>
        <p:txBody>
          <a:bodyPr/>
          <a:lstStyle/>
          <a:p>
            <a:pPr algn="just">
              <a:buFont typeface="Wingdings" pitchFamily="2" charset="2"/>
              <a:buChar char="v"/>
            </a:pPr>
            <a:r>
              <a:rPr lang="es-ES" sz="2200" dirty="0" smtClean="0"/>
              <a:t>Reconocer que quien actúa a nombre de los demás está obligado a hacerse cargo de las consecuencias que tienen sus actos y decisiones en la vida de quienes dependen de ello.</a:t>
            </a:r>
          </a:p>
          <a:p>
            <a:pPr algn="just">
              <a:buFont typeface="Wingdings" pitchFamily="2" charset="2"/>
              <a:buChar char="v"/>
            </a:pPr>
            <a:endParaRPr lang="es-ES" sz="2200" dirty="0" smtClean="0"/>
          </a:p>
          <a:p>
            <a:pPr algn="just">
              <a:buFont typeface="Wingdings" pitchFamily="2" charset="2"/>
              <a:buChar char="v"/>
            </a:pPr>
            <a:r>
              <a:rPr lang="es-ES" sz="2200" dirty="0" smtClean="0"/>
              <a:t>Y entender que la ética pública no sólo importa por razones morales individuales, sino porque tras ella se encarnan las conductas que hacen posible cumplir propósitos compartidos en una sociedad democrática. </a:t>
            </a:r>
          </a:p>
          <a:p>
            <a:pPr algn="just">
              <a:buFont typeface="Wingdings" pitchFamily="2" charset="2"/>
              <a:buChar char="v"/>
            </a:pPr>
            <a:endParaRPr lang="es-ES" sz="2200" dirty="0" smtClean="0"/>
          </a:p>
          <a:p>
            <a:pPr algn="just">
              <a:buFont typeface="Wingdings" pitchFamily="2" charset="2"/>
              <a:buChar char="v"/>
            </a:pPr>
            <a:r>
              <a:rPr lang="es-ES" sz="2200" dirty="0" smtClean="0"/>
              <a:t>La ética no es un asunto cosmético: es la base que revela y afirma el sistema de valores que nos permite la convivencia.</a:t>
            </a:r>
            <a:r>
              <a:rPr lang="en-US" sz="2200" dirty="0" smtClean="0"/>
              <a:t>  </a:t>
            </a:r>
          </a:p>
          <a:p>
            <a:pPr algn="just">
              <a:buNone/>
            </a:pPr>
            <a:r>
              <a:rPr lang="en-US" sz="2200" dirty="0"/>
              <a:t/>
            </a:r>
            <a:br>
              <a:rPr lang="en-US" sz="2200" dirty="0"/>
            </a:br>
            <a:endParaRPr lang="en-US" sz="2200"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www.mexicocyt.org.mx/archivos/imagecache/logo/logos_centro/cide.gif"/>
          <p:cNvPicPr>
            <a:picLocks noChangeAspect="1" noChangeArrowheads="1"/>
          </p:cNvPicPr>
          <p:nvPr/>
        </p:nvPicPr>
        <p:blipFill>
          <a:blip r:embed="rId2" cstate="print"/>
          <a:srcRect/>
          <a:stretch>
            <a:fillRect/>
          </a:stretch>
        </p:blipFill>
        <p:spPr bwMode="auto">
          <a:xfrm>
            <a:off x="2483768" y="1484784"/>
            <a:ext cx="4104456" cy="4104456"/>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sz="3600" dirty="0" smtClean="0"/>
              <a:t>Las políticas públicas: orígenes y rasgos principales</a:t>
            </a:r>
            <a:endParaRPr lang="es-MX" sz="3600" dirty="0"/>
          </a:p>
        </p:txBody>
      </p:sp>
      <p:sp>
        <p:nvSpPr>
          <p:cNvPr id="3" name="2 Marcador de contenido"/>
          <p:cNvSpPr>
            <a:spLocks noGrp="1"/>
          </p:cNvSpPr>
          <p:nvPr>
            <p:ph idx="1"/>
          </p:nvPr>
        </p:nvSpPr>
        <p:spPr/>
        <p:txBody>
          <a:bodyPr/>
          <a:lstStyle/>
          <a:p>
            <a:endParaRPr lang="es-MX" sz="3200" dirty="0" smtClean="0"/>
          </a:p>
          <a:p>
            <a:r>
              <a:rPr lang="es-MX" sz="3200" dirty="0" smtClean="0"/>
              <a:t>Una política pública puede ser definida como:</a:t>
            </a:r>
          </a:p>
          <a:p>
            <a:pPr lvl="1"/>
            <a:r>
              <a:rPr lang="es-MX" sz="2800" dirty="0" smtClean="0"/>
              <a:t>una </a:t>
            </a:r>
            <a:r>
              <a:rPr lang="es-MX" sz="2800" i="1" dirty="0" smtClean="0"/>
              <a:t>intervención deliberada</a:t>
            </a:r>
          </a:p>
          <a:p>
            <a:pPr lvl="1"/>
            <a:r>
              <a:rPr lang="es-MX" sz="2800" dirty="0" smtClean="0"/>
              <a:t>del </a:t>
            </a:r>
            <a:r>
              <a:rPr lang="es-MX" sz="2800" i="1" dirty="0" smtClean="0"/>
              <a:t>Estado</a:t>
            </a:r>
          </a:p>
          <a:p>
            <a:pPr lvl="1"/>
            <a:r>
              <a:rPr lang="es-MX" sz="2800" dirty="0" smtClean="0"/>
              <a:t>para </a:t>
            </a:r>
            <a:r>
              <a:rPr lang="es-MX" sz="2800" i="1" dirty="0" smtClean="0"/>
              <a:t>corregir o modificar </a:t>
            </a:r>
            <a:r>
              <a:rPr lang="es-MX" sz="2800" dirty="0" smtClean="0"/>
              <a:t>una situación social o económica</a:t>
            </a:r>
          </a:p>
          <a:p>
            <a:pPr lvl="1"/>
            <a:r>
              <a:rPr lang="es-MX" sz="2800" dirty="0" smtClean="0"/>
              <a:t>que ha sido reconocida como </a:t>
            </a:r>
            <a:r>
              <a:rPr lang="es-MX" sz="2800" i="1" dirty="0" smtClean="0"/>
              <a:t>problema público</a:t>
            </a:r>
            <a:r>
              <a:rPr lang="es-MX" dirty="0" smtClean="0"/>
              <a:t>.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marL="342900" lvl="1" indent="-342900" algn="just">
              <a:buClr>
                <a:schemeClr val="bg2"/>
              </a:buClr>
              <a:buFont typeface="Wingdings" pitchFamily="2" charset="2"/>
              <a:buChar char="p"/>
            </a:pPr>
            <a:endParaRPr lang="es-MX" sz="3200" dirty="0" smtClean="0"/>
          </a:p>
          <a:p>
            <a:pPr marL="342900" lvl="1" indent="-342900" algn="just">
              <a:buClr>
                <a:schemeClr val="bg2"/>
              </a:buClr>
              <a:buFont typeface="Wingdings" pitchFamily="2" charset="2"/>
              <a:buChar char="v"/>
            </a:pPr>
            <a:r>
              <a:rPr lang="es-MX" sz="3200" dirty="0" smtClean="0"/>
              <a:t>En este sentido, las políticas públicas han de ser decisiones tomadas con el propósito explícito de </a:t>
            </a:r>
            <a:r>
              <a:rPr lang="es-MX" sz="3200" b="1" dirty="0" smtClean="0">
                <a:solidFill>
                  <a:schemeClr val="tx2"/>
                </a:solidFill>
              </a:rPr>
              <a:t>modificar el status quo en un sentido determinado</a:t>
            </a:r>
            <a:r>
              <a:rPr lang="es-MX" sz="3200" dirty="0" smtClean="0"/>
              <a:t>, mediante el uso de los recursos normativos, presupuestarios y humanos con los que cuenta el sector público. </a:t>
            </a:r>
          </a:p>
          <a:p>
            <a:endParaRPr lang="es-MX" dirty="0"/>
          </a:p>
        </p:txBody>
      </p:sp>
      <p:sp>
        <p:nvSpPr>
          <p:cNvPr id="5" name="1 Título"/>
          <p:cNvSpPr>
            <a:spLocks noGrp="1"/>
          </p:cNvSpPr>
          <p:nvPr>
            <p:ph type="title"/>
          </p:nvPr>
        </p:nvSpPr>
        <p:spPr>
          <a:xfrm>
            <a:off x="457200" y="277813"/>
            <a:ext cx="8229600" cy="1139825"/>
          </a:xfrm>
        </p:spPr>
        <p:txBody>
          <a:bodyPr/>
          <a:lstStyle/>
          <a:p>
            <a:pPr algn="ctr"/>
            <a:r>
              <a:rPr lang="es-MX" sz="3600" dirty="0" smtClean="0"/>
              <a:t>Las políticas públicas: orígenes y rasgos principales</a:t>
            </a:r>
            <a:endParaRPr lang="es-MX" sz="36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El proceso de las políticas públicas</a:t>
            </a:r>
            <a:endParaRPr lang="es-MX" dirty="0"/>
          </a:p>
        </p:txBody>
      </p:sp>
      <p:sp>
        <p:nvSpPr>
          <p:cNvPr id="3" name="2 Marcador de contenido"/>
          <p:cNvSpPr>
            <a:spLocks noGrp="1"/>
          </p:cNvSpPr>
          <p:nvPr>
            <p:ph idx="1"/>
          </p:nvPr>
        </p:nvSpPr>
        <p:spPr/>
        <p:txBody>
          <a:bodyPr/>
          <a:lstStyle/>
          <a:p>
            <a:r>
              <a:rPr lang="es-MX" dirty="0" smtClean="0"/>
              <a:t>El análisis de las políticas públicas se despliega a través de las distintas etapas que conforman el llamado </a:t>
            </a:r>
            <a:r>
              <a:rPr lang="es-MX" b="1" dirty="0" smtClean="0">
                <a:solidFill>
                  <a:schemeClr val="tx2"/>
                </a:solidFill>
              </a:rPr>
              <a:t>proceso de las políticas</a:t>
            </a:r>
            <a:r>
              <a:rPr lang="es-MX" b="1" dirty="0" smtClean="0"/>
              <a:t>.</a:t>
            </a:r>
          </a:p>
          <a:p>
            <a:pPr>
              <a:buNone/>
            </a:pPr>
            <a:endParaRPr lang="es-MX" i="1" dirty="0" smtClean="0"/>
          </a:p>
          <a:p>
            <a:r>
              <a:rPr lang="es-MX" dirty="0" smtClean="0"/>
              <a:t>Este proceso comprende:</a:t>
            </a:r>
          </a:p>
          <a:p>
            <a:pPr lvl="1"/>
            <a:r>
              <a:rPr lang="es-MX" dirty="0" smtClean="0"/>
              <a:t>La selección y definición de problemas públicos</a:t>
            </a:r>
          </a:p>
          <a:p>
            <a:pPr lvl="1"/>
            <a:r>
              <a:rPr lang="es-MX" dirty="0" smtClean="0"/>
              <a:t>Una etapa de diseño</a:t>
            </a:r>
          </a:p>
          <a:p>
            <a:pPr lvl="1"/>
            <a:r>
              <a:rPr lang="es-MX" dirty="0" smtClean="0"/>
              <a:t>Una red de implementación</a:t>
            </a:r>
          </a:p>
          <a:p>
            <a:pPr lvl="1"/>
            <a:r>
              <a:rPr lang="es-MX" dirty="0" smtClean="0"/>
              <a:t>Y la evaluación de sus resultados</a:t>
            </a:r>
            <a:endParaRPr lang="es-MX"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El proceso de las políticas públicas</a:t>
            </a:r>
            <a:endParaRPr lang="es-MX" dirty="0"/>
          </a:p>
        </p:txBody>
      </p:sp>
      <p:sp>
        <p:nvSpPr>
          <p:cNvPr id="3" name="2 Marcador de contenido"/>
          <p:cNvSpPr>
            <a:spLocks noGrp="1"/>
          </p:cNvSpPr>
          <p:nvPr>
            <p:ph idx="1"/>
          </p:nvPr>
        </p:nvSpPr>
        <p:spPr/>
        <p:txBody>
          <a:bodyPr/>
          <a:lstStyle/>
          <a:p>
            <a:pPr algn="just"/>
            <a:endParaRPr lang="es-MX" dirty="0" smtClean="0"/>
          </a:p>
          <a:p>
            <a:pPr algn="just"/>
            <a:r>
              <a:rPr lang="es-MX" dirty="0" smtClean="0"/>
              <a:t>En la práctica, las políticas públicas se reestructuran constantemente.</a:t>
            </a:r>
          </a:p>
          <a:p>
            <a:pPr algn="just"/>
            <a:endParaRPr lang="es-MX" dirty="0" smtClean="0"/>
          </a:p>
          <a:p>
            <a:pPr algn="just"/>
            <a:r>
              <a:rPr lang="es-MX" dirty="0" smtClean="0"/>
              <a:t>Sin embargo, </a:t>
            </a:r>
            <a:r>
              <a:rPr lang="es-MX" dirty="0">
                <a:solidFill>
                  <a:schemeClr val="tx1"/>
                </a:solidFill>
                <a:latin typeface="+mn-lt"/>
                <a:ea typeface="+mn-ea"/>
                <a:cs typeface="+mn-cs"/>
              </a:rPr>
              <a:t>para fines </a:t>
            </a:r>
            <a:r>
              <a:rPr lang="es-MX" dirty="0" smtClean="0">
                <a:solidFill>
                  <a:schemeClr val="tx1"/>
                </a:solidFill>
                <a:latin typeface="+mn-lt"/>
                <a:ea typeface="+mn-ea"/>
                <a:cs typeface="+mn-cs"/>
              </a:rPr>
              <a:t>analíticos, </a:t>
            </a:r>
            <a:r>
              <a:rPr lang="es-MX" dirty="0">
                <a:solidFill>
                  <a:schemeClr val="tx1"/>
                </a:solidFill>
                <a:latin typeface="+mn-lt"/>
                <a:ea typeface="+mn-ea"/>
                <a:cs typeface="+mn-cs"/>
              </a:rPr>
              <a:t>su concepción como un </a:t>
            </a:r>
            <a:r>
              <a:rPr lang="es-MX" b="1" dirty="0">
                <a:solidFill>
                  <a:schemeClr val="tx2"/>
                </a:solidFill>
                <a:latin typeface="+mn-lt"/>
                <a:ea typeface="+mn-ea"/>
                <a:cs typeface="+mn-cs"/>
              </a:rPr>
              <a:t>ciclo articulado </a:t>
            </a:r>
            <a:r>
              <a:rPr lang="es-MX" dirty="0">
                <a:solidFill>
                  <a:schemeClr val="tx1"/>
                </a:solidFill>
                <a:latin typeface="+mn-lt"/>
                <a:ea typeface="+mn-ea"/>
                <a:cs typeface="+mn-cs"/>
              </a:rPr>
              <a:t>ayuda a </a:t>
            </a:r>
            <a:r>
              <a:rPr lang="es-MX" dirty="0" smtClean="0">
                <a:solidFill>
                  <a:schemeClr val="tx1"/>
                </a:solidFill>
                <a:latin typeface="+mn-lt"/>
                <a:ea typeface="+mn-ea"/>
                <a:cs typeface="+mn-cs"/>
              </a:rPr>
              <a:t>identificar </a:t>
            </a:r>
            <a:r>
              <a:rPr lang="es-MX" dirty="0">
                <a:solidFill>
                  <a:schemeClr val="tx1"/>
                </a:solidFill>
                <a:latin typeface="+mn-lt"/>
                <a:ea typeface="+mn-ea"/>
                <a:cs typeface="+mn-cs"/>
              </a:rPr>
              <a:t>los obstáculos que </a:t>
            </a:r>
            <a:r>
              <a:rPr lang="es-MX" dirty="0" smtClean="0">
                <a:solidFill>
                  <a:schemeClr val="tx1"/>
                </a:solidFill>
                <a:latin typeface="+mn-lt"/>
                <a:ea typeface="+mn-ea"/>
                <a:cs typeface="+mn-cs"/>
              </a:rPr>
              <a:t>estas podrían </a:t>
            </a:r>
            <a:r>
              <a:rPr lang="es-MX" dirty="0">
                <a:solidFill>
                  <a:schemeClr val="tx1"/>
                </a:solidFill>
                <a:latin typeface="+mn-lt"/>
                <a:ea typeface="+mn-ea"/>
                <a:cs typeface="+mn-cs"/>
              </a:rPr>
              <a:t>afrontar durante su periodo de </a:t>
            </a:r>
            <a:r>
              <a:rPr lang="es-MX" dirty="0" smtClean="0">
                <a:solidFill>
                  <a:schemeClr val="tx1"/>
                </a:solidFill>
                <a:latin typeface="+mn-lt"/>
                <a:ea typeface="+mn-ea"/>
                <a:cs typeface="+mn-cs"/>
              </a:rPr>
              <a:t>vida.</a:t>
            </a:r>
            <a:endParaRPr lang="es-MX"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just"/>
            <a:r>
              <a:rPr lang="es-MX" dirty="0" smtClean="0"/>
              <a:t>Cabe señalar, además, que el proceso de políticas públicas </a:t>
            </a:r>
            <a:r>
              <a:rPr lang="es-MX" dirty="0">
                <a:solidFill>
                  <a:schemeClr val="tx1"/>
                </a:solidFill>
                <a:latin typeface="+mn-lt"/>
                <a:ea typeface="+mn-ea"/>
                <a:cs typeface="+mn-cs"/>
              </a:rPr>
              <a:t>se </a:t>
            </a:r>
            <a:r>
              <a:rPr lang="es-MX" dirty="0" smtClean="0">
                <a:solidFill>
                  <a:schemeClr val="tx1"/>
                </a:solidFill>
                <a:latin typeface="+mn-lt"/>
                <a:ea typeface="+mn-ea"/>
                <a:cs typeface="+mn-cs"/>
              </a:rPr>
              <a:t>encuentra influido </a:t>
            </a:r>
            <a:r>
              <a:rPr lang="es-MX" dirty="0">
                <a:solidFill>
                  <a:schemeClr val="tx1"/>
                </a:solidFill>
                <a:latin typeface="+mn-lt"/>
                <a:ea typeface="+mn-ea"/>
                <a:cs typeface="+mn-cs"/>
              </a:rPr>
              <a:t>y </a:t>
            </a:r>
            <a:r>
              <a:rPr lang="es-MX" dirty="0" smtClean="0">
                <a:solidFill>
                  <a:schemeClr val="tx1"/>
                </a:solidFill>
                <a:latin typeface="+mn-lt"/>
                <a:ea typeface="+mn-ea"/>
                <a:cs typeface="+mn-cs"/>
              </a:rPr>
              <a:t>condicionado por:</a:t>
            </a:r>
          </a:p>
          <a:p>
            <a:pPr lvl="1" algn="just"/>
            <a:r>
              <a:rPr lang="es-MX" dirty="0" smtClean="0">
                <a:solidFill>
                  <a:schemeClr val="tx1"/>
                </a:solidFill>
                <a:latin typeface="+mn-lt"/>
                <a:ea typeface="+mn-ea"/>
                <a:cs typeface="+mn-cs"/>
              </a:rPr>
              <a:t>el </a:t>
            </a:r>
            <a:r>
              <a:rPr lang="es-MX" dirty="0">
                <a:solidFill>
                  <a:schemeClr val="tx1"/>
                </a:solidFill>
                <a:latin typeface="+mn-lt"/>
                <a:ea typeface="+mn-ea"/>
                <a:cs typeface="+mn-cs"/>
              </a:rPr>
              <a:t>entorno institucional que las </a:t>
            </a:r>
            <a:r>
              <a:rPr lang="es-MX" dirty="0" smtClean="0">
                <a:solidFill>
                  <a:schemeClr val="tx1"/>
                </a:solidFill>
                <a:latin typeface="+mn-lt"/>
                <a:ea typeface="+mn-ea"/>
                <a:cs typeface="+mn-cs"/>
              </a:rPr>
              <a:t>rodea,</a:t>
            </a:r>
          </a:p>
          <a:p>
            <a:pPr lvl="1" algn="just"/>
            <a:r>
              <a:rPr lang="es-MX" dirty="0" smtClean="0">
                <a:solidFill>
                  <a:schemeClr val="tx1"/>
                </a:solidFill>
                <a:latin typeface="+mn-lt"/>
                <a:ea typeface="+mn-ea"/>
                <a:cs typeface="+mn-cs"/>
              </a:rPr>
              <a:t>así como por las </a:t>
            </a:r>
            <a:r>
              <a:rPr lang="es-MX" dirty="0" smtClean="0"/>
              <a:t>capacidades y </a:t>
            </a:r>
            <a:r>
              <a:rPr lang="es-MX" dirty="0" smtClean="0">
                <a:solidFill>
                  <a:schemeClr val="tx1"/>
                </a:solidFill>
                <a:latin typeface="+mn-lt"/>
                <a:ea typeface="+mn-ea"/>
                <a:cs typeface="+mn-cs"/>
              </a:rPr>
              <a:t>los </a:t>
            </a:r>
            <a:r>
              <a:rPr lang="es-MX" dirty="0">
                <a:solidFill>
                  <a:schemeClr val="tx1"/>
                </a:solidFill>
                <a:latin typeface="+mn-lt"/>
                <a:ea typeface="+mn-ea"/>
                <a:cs typeface="+mn-cs"/>
              </a:rPr>
              <a:t>intereses de los responsables de llevarlas a </a:t>
            </a:r>
            <a:r>
              <a:rPr lang="es-MX" dirty="0" smtClean="0">
                <a:solidFill>
                  <a:schemeClr val="tx1"/>
                </a:solidFill>
                <a:latin typeface="+mn-lt"/>
                <a:ea typeface="+mn-ea"/>
                <a:cs typeface="+mn-cs"/>
              </a:rPr>
              <a:t>cabo. </a:t>
            </a:r>
            <a:endParaRPr lang="es-MX" dirty="0" smtClean="0">
              <a:ea typeface="+mn-ea"/>
            </a:endParaRPr>
          </a:p>
          <a:p>
            <a:pPr algn="just"/>
            <a:endParaRPr lang="es-MX" dirty="0">
              <a:solidFill>
                <a:schemeClr val="tx1"/>
              </a:solidFill>
              <a:latin typeface="+mn-lt"/>
              <a:cs typeface="+mn-cs"/>
            </a:endParaRPr>
          </a:p>
          <a:p>
            <a:pPr algn="just"/>
            <a:r>
              <a:rPr lang="es-MX" dirty="0" smtClean="0"/>
              <a:t>En este sentido, e</a:t>
            </a:r>
            <a:r>
              <a:rPr lang="es-MX" dirty="0" smtClean="0">
                <a:solidFill>
                  <a:schemeClr val="tx1"/>
                </a:solidFill>
                <a:latin typeface="+mn-lt"/>
                <a:ea typeface="+mn-ea"/>
                <a:cs typeface="+mn-cs"/>
              </a:rPr>
              <a:t>l </a:t>
            </a:r>
            <a:r>
              <a:rPr lang="es-MX" dirty="0">
                <a:solidFill>
                  <a:schemeClr val="tx1"/>
                </a:solidFill>
                <a:latin typeface="+mn-lt"/>
                <a:ea typeface="+mn-ea"/>
                <a:cs typeface="+mn-cs"/>
              </a:rPr>
              <a:t>problema central de la </a:t>
            </a:r>
            <a:r>
              <a:rPr lang="es-MX" dirty="0" smtClean="0">
                <a:solidFill>
                  <a:schemeClr val="tx1"/>
                </a:solidFill>
                <a:latin typeface="+mn-lt"/>
                <a:ea typeface="+mn-ea"/>
                <a:cs typeface="+mn-cs"/>
              </a:rPr>
              <a:t>ética subyace </a:t>
            </a:r>
            <a:r>
              <a:rPr lang="es-MX" dirty="0">
                <a:solidFill>
                  <a:schemeClr val="tx1"/>
                </a:solidFill>
                <a:latin typeface="+mn-lt"/>
                <a:ea typeface="+mn-ea"/>
                <a:cs typeface="+mn-cs"/>
              </a:rPr>
              <a:t>a las decisiones tomadas por quienes actúan a nombre de otros. </a:t>
            </a:r>
            <a:endParaRPr lang="es-MX" dirty="0" smtClean="0">
              <a:solidFill>
                <a:schemeClr val="tx1"/>
              </a:solidFill>
              <a:latin typeface="+mn-lt"/>
              <a:ea typeface="+mn-ea"/>
              <a:cs typeface="+mn-cs"/>
            </a:endParaRPr>
          </a:p>
        </p:txBody>
      </p:sp>
      <p:sp>
        <p:nvSpPr>
          <p:cNvPr id="4" name="1 Título"/>
          <p:cNvSpPr>
            <a:spLocks noGrp="1"/>
          </p:cNvSpPr>
          <p:nvPr>
            <p:ph type="title"/>
          </p:nvPr>
        </p:nvSpPr>
        <p:spPr>
          <a:xfrm>
            <a:off x="457200" y="277813"/>
            <a:ext cx="8229600" cy="1139825"/>
          </a:xfrm>
        </p:spPr>
        <p:txBody>
          <a:bodyPr/>
          <a:lstStyle/>
          <a:p>
            <a:pPr algn="ctr"/>
            <a:r>
              <a:rPr lang="es-MX" dirty="0" smtClean="0"/>
              <a:t>El proceso de las políticas públicas</a:t>
            </a:r>
            <a:endParaRPr lang="es-MX"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519113" y="198438"/>
            <a:ext cx="8229600" cy="1143000"/>
          </a:xfrm>
        </p:spPr>
        <p:txBody>
          <a:bodyPr/>
          <a:lstStyle/>
          <a:p>
            <a:pPr algn="ctr"/>
            <a:r>
              <a:rPr lang="es-MX" sz="3600" dirty="0" smtClean="0"/>
              <a:t>El sentido ético del enfoque de política pública</a:t>
            </a:r>
            <a:endParaRPr lang="en-US" sz="3600" dirty="0"/>
          </a:p>
        </p:txBody>
      </p:sp>
      <p:sp>
        <p:nvSpPr>
          <p:cNvPr id="3075" name="Rectangle 3"/>
          <p:cNvSpPr>
            <a:spLocks noGrp="1" noChangeArrowheads="1"/>
          </p:cNvSpPr>
          <p:nvPr>
            <p:ph type="body" idx="1"/>
          </p:nvPr>
        </p:nvSpPr>
        <p:spPr>
          <a:xfrm>
            <a:off x="663575" y="1778000"/>
            <a:ext cx="7940675" cy="4530725"/>
          </a:xfrm>
        </p:spPr>
        <p:txBody>
          <a:bodyPr/>
          <a:lstStyle/>
          <a:p>
            <a:pPr algn="just">
              <a:lnSpc>
                <a:spcPct val="80000"/>
              </a:lnSpc>
              <a:buFont typeface="Wingdings" pitchFamily="2" charset="2"/>
              <a:buNone/>
            </a:pPr>
            <a:r>
              <a:rPr lang="es-ES" sz="2300" dirty="0"/>
              <a:t>Es necesario recuperar el sentido ético del enfoque de política pública, al menos por tres razones:</a:t>
            </a:r>
          </a:p>
          <a:p>
            <a:pPr algn="just">
              <a:lnSpc>
                <a:spcPct val="80000"/>
              </a:lnSpc>
            </a:pPr>
            <a:endParaRPr lang="es-ES" sz="2300" dirty="0"/>
          </a:p>
          <a:p>
            <a:pPr algn="just">
              <a:lnSpc>
                <a:spcPct val="80000"/>
              </a:lnSpc>
              <a:buFont typeface="Wingdings" pitchFamily="2" charset="2"/>
              <a:buNone/>
            </a:pPr>
            <a:r>
              <a:rPr lang="es-ES" sz="2300" dirty="0"/>
              <a:t>	</a:t>
            </a:r>
            <a:r>
              <a:rPr lang="es-ES" sz="2300" b="1" dirty="0">
                <a:solidFill>
                  <a:schemeClr val="bg2"/>
                </a:solidFill>
              </a:rPr>
              <a:t>Primera</a:t>
            </a:r>
            <a:r>
              <a:rPr lang="es-ES" sz="2300" b="1" i="1" dirty="0">
                <a:solidFill>
                  <a:schemeClr val="bg2"/>
                </a:solidFill>
              </a:rPr>
              <a:t>.-</a:t>
            </a:r>
            <a:r>
              <a:rPr lang="es-ES" sz="2300" dirty="0"/>
              <a:t> Porque, en cualquiera de sus modalidades, la política pública supone siempre e invariablemente una intervención del Estado. </a:t>
            </a:r>
            <a:r>
              <a:rPr lang="es-ES" sz="2300" u="sng" dirty="0"/>
              <a:t>Es siempre: política a secas</a:t>
            </a:r>
            <a:r>
              <a:rPr lang="es-ES" sz="2300" dirty="0"/>
              <a:t>. </a:t>
            </a:r>
          </a:p>
          <a:p>
            <a:pPr algn="just">
              <a:lnSpc>
                <a:spcPct val="80000"/>
              </a:lnSpc>
              <a:buFont typeface="Wingdings" pitchFamily="2" charset="2"/>
              <a:buNone/>
            </a:pPr>
            <a:endParaRPr lang="es-ES" sz="2300" dirty="0"/>
          </a:p>
          <a:p>
            <a:pPr algn="just">
              <a:lnSpc>
                <a:spcPct val="80000"/>
              </a:lnSpc>
              <a:buFont typeface="Wingdings" pitchFamily="2" charset="2"/>
              <a:buNone/>
            </a:pPr>
            <a:r>
              <a:rPr lang="es-ES" sz="2300" dirty="0">
                <a:solidFill>
                  <a:schemeClr val="bg2"/>
                </a:solidFill>
              </a:rPr>
              <a:t>	</a:t>
            </a:r>
            <a:r>
              <a:rPr lang="es-ES" sz="2300" b="1" dirty="0">
                <a:solidFill>
                  <a:schemeClr val="bg2"/>
                </a:solidFill>
              </a:rPr>
              <a:t>Segunda</a:t>
            </a:r>
            <a:r>
              <a:rPr lang="es-ES" sz="2300" b="1" i="1" dirty="0">
                <a:solidFill>
                  <a:schemeClr val="bg2"/>
                </a:solidFill>
              </a:rPr>
              <a:t>.-</a:t>
            </a:r>
            <a:r>
              <a:rPr lang="es-ES" sz="2300" dirty="0"/>
              <a:t> Porque esa intervención </a:t>
            </a:r>
            <a:r>
              <a:rPr lang="es-ES" sz="2300" u="sng" dirty="0"/>
              <a:t>se refiere siempre e invariablemente al espacio público</a:t>
            </a:r>
            <a:r>
              <a:rPr lang="es-ES" sz="2300" dirty="0"/>
              <a:t>. </a:t>
            </a:r>
          </a:p>
          <a:p>
            <a:pPr algn="just">
              <a:lnSpc>
                <a:spcPct val="80000"/>
              </a:lnSpc>
              <a:buFont typeface="Wingdings" pitchFamily="2" charset="2"/>
              <a:buNone/>
            </a:pPr>
            <a:endParaRPr lang="es-ES" sz="2300" dirty="0"/>
          </a:p>
          <a:p>
            <a:pPr algn="just">
              <a:lnSpc>
                <a:spcPct val="80000"/>
              </a:lnSpc>
              <a:buFont typeface="Wingdings" pitchFamily="2" charset="2"/>
              <a:buNone/>
            </a:pPr>
            <a:r>
              <a:rPr lang="es-ES" sz="2300" dirty="0"/>
              <a:t>	Es una decisión que solamente puede justificarse en la medida en que contribuya al bien común y/o a la consolidación de ese espacio público. </a:t>
            </a:r>
          </a:p>
        </p:txBody>
      </p:sp>
      <p:sp>
        <p:nvSpPr>
          <p:cNvPr id="3076" name="AutoShape 4"/>
          <p:cNvSpPr>
            <a:spLocks noChangeArrowheads="1"/>
          </p:cNvSpPr>
          <p:nvPr/>
        </p:nvSpPr>
        <p:spPr bwMode="auto">
          <a:xfrm>
            <a:off x="539750" y="2708275"/>
            <a:ext cx="360363" cy="504825"/>
          </a:xfrm>
          <a:prstGeom prst="rightArrow">
            <a:avLst>
              <a:gd name="adj1" fmla="val 50000"/>
              <a:gd name="adj2" fmla="val 25000"/>
            </a:avLst>
          </a:prstGeom>
          <a:solidFill>
            <a:schemeClr val="tx2"/>
          </a:solidFill>
          <a:ln w="9525">
            <a:noFill/>
            <a:miter lim="800000"/>
            <a:headEnd/>
            <a:tailEnd/>
          </a:ln>
          <a:effectLst/>
        </p:spPr>
        <p:txBody>
          <a:bodyPr wrap="none" anchor="ctr"/>
          <a:lstStyle/>
          <a:p>
            <a:endParaRPr lang="es-MX"/>
          </a:p>
        </p:txBody>
      </p:sp>
      <p:sp>
        <p:nvSpPr>
          <p:cNvPr id="3078" name="AutoShape 6"/>
          <p:cNvSpPr>
            <a:spLocks noChangeArrowheads="1"/>
          </p:cNvSpPr>
          <p:nvPr/>
        </p:nvSpPr>
        <p:spPr bwMode="auto">
          <a:xfrm>
            <a:off x="468313" y="4003675"/>
            <a:ext cx="360362" cy="504825"/>
          </a:xfrm>
          <a:prstGeom prst="rightArrow">
            <a:avLst>
              <a:gd name="adj1" fmla="val 50000"/>
              <a:gd name="adj2" fmla="val 25000"/>
            </a:avLst>
          </a:prstGeom>
          <a:solidFill>
            <a:schemeClr val="tx2"/>
          </a:solidFill>
          <a:ln w="9525">
            <a:noFill/>
            <a:miter lim="800000"/>
            <a:headEnd/>
            <a:tailEnd/>
          </a:ln>
          <a:effectLst/>
        </p:spPr>
        <p:txBody>
          <a:bodyPr wrap="none" anchor="ctr"/>
          <a:lstStyle/>
          <a:p>
            <a:endParaRPr lang="es-MX"/>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806450" y="1778000"/>
            <a:ext cx="7797800" cy="4530725"/>
          </a:xfrm>
        </p:spPr>
        <p:txBody>
          <a:bodyPr/>
          <a:lstStyle/>
          <a:p>
            <a:pPr>
              <a:lnSpc>
                <a:spcPct val="80000"/>
              </a:lnSpc>
              <a:buFont typeface="Wingdings" pitchFamily="2" charset="2"/>
              <a:buNone/>
            </a:pPr>
            <a:r>
              <a:rPr lang="es-ES" sz="2300" dirty="0"/>
              <a:t>   </a:t>
            </a:r>
            <a:endParaRPr lang="es-ES" sz="2300" dirty="0" smtClean="0"/>
          </a:p>
          <a:p>
            <a:pPr>
              <a:lnSpc>
                <a:spcPct val="80000"/>
              </a:lnSpc>
              <a:buFont typeface="Wingdings" pitchFamily="2" charset="2"/>
              <a:buNone/>
            </a:pPr>
            <a:r>
              <a:rPr lang="es-ES" sz="2300" dirty="0"/>
              <a:t> </a:t>
            </a:r>
            <a:r>
              <a:rPr lang="es-ES" sz="2300" dirty="0" smtClean="0"/>
              <a:t>  </a:t>
            </a:r>
          </a:p>
          <a:p>
            <a:pPr algn="just">
              <a:lnSpc>
                <a:spcPct val="80000"/>
              </a:lnSpc>
              <a:buFont typeface="Wingdings" pitchFamily="2" charset="2"/>
              <a:buNone/>
            </a:pPr>
            <a:r>
              <a:rPr lang="es-ES" sz="2300" dirty="0"/>
              <a:t> </a:t>
            </a:r>
            <a:r>
              <a:rPr lang="es-ES" sz="2300" dirty="0" smtClean="0"/>
              <a:t>   </a:t>
            </a:r>
            <a:r>
              <a:rPr lang="es-ES" b="1" dirty="0">
                <a:solidFill>
                  <a:schemeClr val="bg2"/>
                </a:solidFill>
              </a:rPr>
              <a:t>Tercera</a:t>
            </a:r>
            <a:r>
              <a:rPr lang="es-ES" b="1" i="1" dirty="0">
                <a:solidFill>
                  <a:schemeClr val="bg2"/>
                </a:solidFill>
              </a:rPr>
              <a:t>.-</a:t>
            </a:r>
            <a:r>
              <a:rPr lang="es-ES" dirty="0"/>
              <a:t>  Porque toda política pública </a:t>
            </a:r>
            <a:r>
              <a:rPr lang="es-ES" u="sng" dirty="0"/>
              <a:t>supone una selección de problemas públicos</a:t>
            </a:r>
            <a:r>
              <a:rPr lang="es-ES" dirty="0"/>
              <a:t> y una </a:t>
            </a:r>
            <a:r>
              <a:rPr lang="es-ES" u="sng" dirty="0"/>
              <a:t>elección entre alternativas de solución</a:t>
            </a:r>
            <a:r>
              <a:rPr lang="es-ES" dirty="0"/>
              <a:t> más o menos afines o más o menos contrarias. </a:t>
            </a:r>
          </a:p>
          <a:p>
            <a:pPr algn="just">
              <a:lnSpc>
                <a:spcPct val="80000"/>
              </a:lnSpc>
              <a:buFont typeface="Wingdings" pitchFamily="2" charset="2"/>
              <a:buNone/>
            </a:pPr>
            <a:endParaRPr lang="es-ES" dirty="0"/>
          </a:p>
          <a:p>
            <a:pPr algn="just">
              <a:lnSpc>
                <a:spcPct val="80000"/>
              </a:lnSpc>
              <a:buFont typeface="Wingdings" pitchFamily="2" charset="2"/>
              <a:buNone/>
            </a:pPr>
            <a:r>
              <a:rPr lang="es-ES" dirty="0"/>
              <a:t>	Ninguna política pueda aspirar a la neutralidad ética. Al seleccionar problemas y elegir cauces para la acción pública, </a:t>
            </a:r>
            <a:r>
              <a:rPr lang="es-ES" u="sng" dirty="0"/>
              <a:t>toda política es también una afirmación de valores</a:t>
            </a:r>
            <a:r>
              <a:rPr lang="es-ES" dirty="0"/>
              <a:t>. </a:t>
            </a:r>
            <a:endParaRPr lang="en-US" dirty="0"/>
          </a:p>
          <a:p>
            <a:pPr>
              <a:lnSpc>
                <a:spcPct val="80000"/>
              </a:lnSpc>
              <a:buFont typeface="Wingdings" pitchFamily="2" charset="2"/>
              <a:buNone/>
            </a:pPr>
            <a:r>
              <a:rPr lang="en-US" sz="2300" dirty="0"/>
              <a:t/>
            </a:r>
            <a:br>
              <a:rPr lang="en-US" sz="2300" dirty="0"/>
            </a:br>
            <a:endParaRPr lang="en-US" sz="2300" dirty="0"/>
          </a:p>
        </p:txBody>
      </p:sp>
      <p:sp>
        <p:nvSpPr>
          <p:cNvPr id="4102" name="AutoShape 6"/>
          <p:cNvSpPr>
            <a:spLocks noChangeArrowheads="1"/>
          </p:cNvSpPr>
          <p:nvPr/>
        </p:nvSpPr>
        <p:spPr bwMode="auto">
          <a:xfrm>
            <a:off x="539230" y="2420119"/>
            <a:ext cx="360362" cy="504825"/>
          </a:xfrm>
          <a:prstGeom prst="rightArrow">
            <a:avLst>
              <a:gd name="adj1" fmla="val 50000"/>
              <a:gd name="adj2" fmla="val 25000"/>
            </a:avLst>
          </a:prstGeom>
          <a:solidFill>
            <a:schemeClr val="tx2"/>
          </a:solidFill>
          <a:ln w="9525">
            <a:noFill/>
            <a:miter lim="800000"/>
            <a:headEnd/>
            <a:tailEnd/>
          </a:ln>
          <a:effectLst/>
        </p:spPr>
        <p:txBody>
          <a:bodyPr wrap="none" anchor="ctr"/>
          <a:lstStyle/>
          <a:p>
            <a:endParaRPr lang="es-MX"/>
          </a:p>
        </p:txBody>
      </p:sp>
      <p:sp>
        <p:nvSpPr>
          <p:cNvPr id="9" name="Rectangle 2"/>
          <p:cNvSpPr>
            <a:spLocks noGrp="1" noChangeArrowheads="1"/>
          </p:cNvSpPr>
          <p:nvPr>
            <p:ph type="title"/>
          </p:nvPr>
        </p:nvSpPr>
        <p:spPr>
          <a:xfrm>
            <a:off x="519113" y="198438"/>
            <a:ext cx="8229600" cy="1143000"/>
          </a:xfrm>
        </p:spPr>
        <p:txBody>
          <a:bodyPr/>
          <a:lstStyle/>
          <a:p>
            <a:pPr algn="ctr"/>
            <a:r>
              <a:rPr lang="es-MX" sz="3600" dirty="0" smtClean="0"/>
              <a:t>El sentido ético del enfoque de política pública</a:t>
            </a:r>
            <a:endParaRPr lang="en-US" sz="36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Nivel">
  <a:themeElements>
    <a:clrScheme name="Nivel 8">
      <a:dk1>
        <a:srgbClr val="000000"/>
      </a:dk1>
      <a:lt1>
        <a:srgbClr val="FFFFFF"/>
      </a:lt1>
      <a:dk2>
        <a:srgbClr val="999900"/>
      </a:dk2>
      <a:lt2>
        <a:srgbClr val="666600"/>
      </a:lt2>
      <a:accent1>
        <a:srgbClr val="99CC00"/>
      </a:accent1>
      <a:accent2>
        <a:srgbClr val="CCCC66"/>
      </a:accent2>
      <a:accent3>
        <a:srgbClr val="FFFFFF"/>
      </a:accent3>
      <a:accent4>
        <a:srgbClr val="000000"/>
      </a:accent4>
      <a:accent5>
        <a:srgbClr val="CAE2AA"/>
      </a:accent5>
      <a:accent6>
        <a:srgbClr val="B9B95C"/>
      </a:accent6>
      <a:hlink>
        <a:srgbClr val="FFCC00"/>
      </a:hlink>
      <a:folHlink>
        <a:srgbClr val="CC9900"/>
      </a:folHlink>
    </a:clrScheme>
    <a:fontScheme name="Nivel">
      <a:majorFont>
        <a:latin typeface="Garamond"/>
        <a:ea typeface=""/>
        <a:cs typeface="Arial"/>
      </a:majorFont>
      <a:minorFont>
        <a:latin typeface="Palatino Linotype"/>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Nivel 1">
        <a:dk1>
          <a:srgbClr val="006699"/>
        </a:dk1>
        <a:lt1>
          <a:srgbClr val="FFFFFF"/>
        </a:lt1>
        <a:dk2>
          <a:srgbClr val="000000"/>
        </a:dk2>
        <a:lt2>
          <a:srgbClr val="99FF99"/>
        </a:lt2>
        <a:accent1>
          <a:srgbClr val="00CC99"/>
        </a:accent1>
        <a:accent2>
          <a:srgbClr val="009999"/>
        </a:accent2>
        <a:accent3>
          <a:srgbClr val="AAAAAA"/>
        </a:accent3>
        <a:accent4>
          <a:srgbClr val="DADADA"/>
        </a:accent4>
        <a:accent5>
          <a:srgbClr val="AAE2CA"/>
        </a:accent5>
        <a:accent6>
          <a:srgbClr val="008A8A"/>
        </a:accent6>
        <a:hlink>
          <a:srgbClr val="0066FF"/>
        </a:hlink>
        <a:folHlink>
          <a:srgbClr val="989CBA"/>
        </a:folHlink>
      </a:clrScheme>
      <a:clrMap bg1="dk2" tx1="lt1" bg2="dk1" tx2="lt2" accent1="accent1" accent2="accent2" accent3="accent3" accent4="accent4" accent5="accent5" accent6="accent6" hlink="hlink" folHlink="folHlink"/>
    </a:extraClrScheme>
    <a:extraClrScheme>
      <a:clrScheme name="Nivel 2">
        <a:dk1>
          <a:srgbClr val="808000"/>
        </a:dk1>
        <a:lt1>
          <a:srgbClr val="FFFFFF"/>
        </a:lt1>
        <a:dk2>
          <a:srgbClr val="5C271E"/>
        </a:dk2>
        <a:lt2>
          <a:srgbClr val="FFDD89"/>
        </a:lt2>
        <a:accent1>
          <a:srgbClr val="CC6600"/>
        </a:accent1>
        <a:accent2>
          <a:srgbClr val="CC9900"/>
        </a:accent2>
        <a:accent3>
          <a:srgbClr val="B5ACAB"/>
        </a:accent3>
        <a:accent4>
          <a:srgbClr val="DADADA"/>
        </a:accent4>
        <a:accent5>
          <a:srgbClr val="E2B8AA"/>
        </a:accent5>
        <a:accent6>
          <a:srgbClr val="B98A00"/>
        </a:accent6>
        <a:hlink>
          <a:srgbClr val="669900"/>
        </a:hlink>
        <a:folHlink>
          <a:srgbClr val="A3A274"/>
        </a:folHlink>
      </a:clrScheme>
      <a:clrMap bg1="dk2" tx1="lt1" bg2="dk1" tx2="lt2" accent1="accent1" accent2="accent2" accent3="accent3" accent4="accent4" accent5="accent5" accent6="accent6" hlink="hlink" folHlink="folHlink"/>
    </a:extraClrScheme>
    <a:extraClrScheme>
      <a:clrScheme name="Nivel 3">
        <a:dk1>
          <a:srgbClr val="763B00"/>
        </a:dk1>
        <a:lt1>
          <a:srgbClr val="FFFFFF"/>
        </a:lt1>
        <a:dk2>
          <a:srgbClr val="330000"/>
        </a:dk2>
        <a:lt2>
          <a:srgbClr val="CC9900"/>
        </a:lt2>
        <a:accent1>
          <a:srgbClr val="FFCC00"/>
        </a:accent1>
        <a:accent2>
          <a:srgbClr val="CC3300"/>
        </a:accent2>
        <a:accent3>
          <a:srgbClr val="ADAAAA"/>
        </a:accent3>
        <a:accent4>
          <a:srgbClr val="DADADA"/>
        </a:accent4>
        <a:accent5>
          <a:srgbClr val="FFE2AA"/>
        </a:accent5>
        <a:accent6>
          <a:srgbClr val="B92D00"/>
        </a:accent6>
        <a:hlink>
          <a:srgbClr val="666699"/>
        </a:hlink>
        <a:folHlink>
          <a:srgbClr val="999966"/>
        </a:folHlink>
      </a:clrScheme>
      <a:clrMap bg1="dk2" tx1="lt1" bg2="dk1" tx2="lt2" accent1="accent1" accent2="accent2" accent3="accent3" accent4="accent4" accent5="accent5" accent6="accent6" hlink="hlink" folHlink="folHlink"/>
    </a:extraClrScheme>
    <a:extraClrScheme>
      <a:clrScheme name="Nivel 4">
        <a:dk1>
          <a:srgbClr val="6D3696"/>
        </a:dk1>
        <a:lt1>
          <a:srgbClr val="FFFFFF"/>
        </a:lt1>
        <a:dk2>
          <a:srgbClr val="51255D"/>
        </a:dk2>
        <a:lt2>
          <a:srgbClr val="FFFFCC"/>
        </a:lt2>
        <a:accent1>
          <a:srgbClr val="666699"/>
        </a:accent1>
        <a:accent2>
          <a:srgbClr val="800080"/>
        </a:accent2>
        <a:accent3>
          <a:srgbClr val="B3ACB6"/>
        </a:accent3>
        <a:accent4>
          <a:srgbClr val="DADADA"/>
        </a:accent4>
        <a:accent5>
          <a:srgbClr val="B8B8CA"/>
        </a:accent5>
        <a:accent6>
          <a:srgbClr val="730073"/>
        </a:accent6>
        <a:hlink>
          <a:srgbClr val="CCCC00"/>
        </a:hlink>
        <a:folHlink>
          <a:srgbClr val="A3A274"/>
        </a:folHlink>
      </a:clrScheme>
      <a:clrMap bg1="dk2" tx1="lt1" bg2="dk1" tx2="lt2" accent1="accent1" accent2="accent2" accent3="accent3" accent4="accent4" accent5="accent5" accent6="accent6" hlink="hlink" folHlink="folHlink"/>
    </a:extraClrScheme>
    <a:extraClrScheme>
      <a:clrScheme name="Nivel 5">
        <a:dk1>
          <a:srgbClr val="CC6600"/>
        </a:dk1>
        <a:lt1>
          <a:srgbClr val="FFFFFF"/>
        </a:lt1>
        <a:dk2>
          <a:srgbClr val="4A553B"/>
        </a:dk2>
        <a:lt2>
          <a:srgbClr val="FFBF1F"/>
        </a:lt2>
        <a:accent1>
          <a:srgbClr val="FFCC00"/>
        </a:accent1>
        <a:accent2>
          <a:srgbClr val="CC9900"/>
        </a:accent2>
        <a:accent3>
          <a:srgbClr val="B1B4AF"/>
        </a:accent3>
        <a:accent4>
          <a:srgbClr val="DADADA"/>
        </a:accent4>
        <a:accent5>
          <a:srgbClr val="FFE2AA"/>
        </a:accent5>
        <a:accent6>
          <a:srgbClr val="B98A00"/>
        </a:accent6>
        <a:hlink>
          <a:srgbClr val="669900"/>
        </a:hlink>
        <a:folHlink>
          <a:srgbClr val="A3A274"/>
        </a:folHlink>
      </a:clrScheme>
      <a:clrMap bg1="dk2" tx1="lt1" bg2="dk1" tx2="lt2" accent1="accent1" accent2="accent2" accent3="accent3" accent4="accent4" accent5="accent5" accent6="accent6" hlink="hlink" folHlink="folHlink"/>
    </a:extraClrScheme>
    <a:extraClrScheme>
      <a:clrScheme name="Nivel 6">
        <a:dk1>
          <a:srgbClr val="000000"/>
        </a:dk1>
        <a:lt1>
          <a:srgbClr val="FFFFFF"/>
        </a:lt1>
        <a:dk2>
          <a:srgbClr val="666699"/>
        </a:dk2>
        <a:lt2>
          <a:srgbClr val="FFCC00"/>
        </a:lt2>
        <a:accent1>
          <a:srgbClr val="FF9900"/>
        </a:accent1>
        <a:accent2>
          <a:srgbClr val="FF0000"/>
        </a:accent2>
        <a:accent3>
          <a:srgbClr val="FFFFFF"/>
        </a:accent3>
        <a:accent4>
          <a:srgbClr val="000000"/>
        </a:accent4>
        <a:accent5>
          <a:srgbClr val="FFCAAA"/>
        </a:accent5>
        <a:accent6>
          <a:srgbClr val="E70000"/>
        </a:accent6>
        <a:hlink>
          <a:srgbClr val="666699"/>
        </a:hlink>
        <a:folHlink>
          <a:srgbClr val="999966"/>
        </a:folHlink>
      </a:clrScheme>
      <a:clrMap bg1="lt1" tx1="dk1" bg2="lt2" tx2="dk2" accent1="accent1" accent2="accent2" accent3="accent3" accent4="accent4" accent5="accent5" accent6="accent6" hlink="hlink" folHlink="folHlink"/>
    </a:extraClrScheme>
    <a:extraClrScheme>
      <a:clrScheme name="Nivel 7">
        <a:dk1>
          <a:srgbClr val="000000"/>
        </a:dk1>
        <a:lt1>
          <a:srgbClr val="FFFFFF"/>
        </a:lt1>
        <a:dk2>
          <a:srgbClr val="CC3300"/>
        </a:dk2>
        <a:lt2>
          <a:srgbClr val="663300"/>
        </a:lt2>
        <a:accent1>
          <a:srgbClr val="FFCC00"/>
        </a:accent1>
        <a:accent2>
          <a:srgbClr val="CC6600"/>
        </a:accent2>
        <a:accent3>
          <a:srgbClr val="FFFFFF"/>
        </a:accent3>
        <a:accent4>
          <a:srgbClr val="000000"/>
        </a:accent4>
        <a:accent5>
          <a:srgbClr val="FFE2AA"/>
        </a:accent5>
        <a:accent6>
          <a:srgbClr val="B95C00"/>
        </a:accent6>
        <a:hlink>
          <a:srgbClr val="CC9900"/>
        </a:hlink>
        <a:folHlink>
          <a:srgbClr val="996633"/>
        </a:folHlink>
      </a:clrScheme>
      <a:clrMap bg1="lt1" tx1="dk1" bg2="lt2" tx2="dk2" accent1="accent1" accent2="accent2" accent3="accent3" accent4="accent4" accent5="accent5" accent6="accent6" hlink="hlink" folHlink="folHlink"/>
    </a:extraClrScheme>
    <a:extraClrScheme>
      <a:clrScheme name="Nivel 8">
        <a:dk1>
          <a:srgbClr val="000000"/>
        </a:dk1>
        <a:lt1>
          <a:srgbClr val="FFFFFF"/>
        </a:lt1>
        <a:dk2>
          <a:srgbClr val="999900"/>
        </a:dk2>
        <a:lt2>
          <a:srgbClr val="666600"/>
        </a:lt2>
        <a:accent1>
          <a:srgbClr val="99CC00"/>
        </a:accent1>
        <a:accent2>
          <a:srgbClr val="CCCC66"/>
        </a:accent2>
        <a:accent3>
          <a:srgbClr val="FFFFFF"/>
        </a:accent3>
        <a:accent4>
          <a:srgbClr val="000000"/>
        </a:accent4>
        <a:accent5>
          <a:srgbClr val="CAE2AA"/>
        </a:accent5>
        <a:accent6>
          <a:srgbClr val="B9B95C"/>
        </a:accent6>
        <a:hlink>
          <a:srgbClr val="FFCC00"/>
        </a:hlink>
        <a:folHlink>
          <a:srgbClr val="CC99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Level</Template>
  <TotalTime>1874</TotalTime>
  <Words>2024</Words>
  <Application>Microsoft Office PowerPoint</Application>
  <PresentationFormat>Presentación en pantalla (4:3)</PresentationFormat>
  <Paragraphs>203</Paragraphs>
  <Slides>29</Slides>
  <Notes>0</Notes>
  <HiddenSlides>0</HiddenSlides>
  <MMClips>0</MMClips>
  <ScaleCrop>false</ScaleCrop>
  <HeadingPairs>
    <vt:vector size="4" baseType="variant">
      <vt:variant>
        <vt:lpstr>Tema</vt:lpstr>
      </vt:variant>
      <vt:variant>
        <vt:i4>1</vt:i4>
      </vt:variant>
      <vt:variant>
        <vt:lpstr>Títulos de diapositiva</vt:lpstr>
      </vt:variant>
      <vt:variant>
        <vt:i4>29</vt:i4>
      </vt:variant>
    </vt:vector>
  </HeadingPairs>
  <TitlesOfParts>
    <vt:vector size="30" baseType="lpstr">
      <vt:lpstr>Nivel</vt:lpstr>
      <vt:lpstr>El proceso de las políticas públicas</vt:lpstr>
      <vt:lpstr>GUIÓN DE LA PRESENTACIÓN</vt:lpstr>
      <vt:lpstr>Las políticas públicas: orígenes y rasgos principales</vt:lpstr>
      <vt:lpstr>Las políticas públicas: orígenes y rasgos principales</vt:lpstr>
      <vt:lpstr>El proceso de las políticas públicas</vt:lpstr>
      <vt:lpstr>El proceso de las políticas públicas</vt:lpstr>
      <vt:lpstr>El proceso de las políticas públicas</vt:lpstr>
      <vt:lpstr>El sentido ético del enfoque de política pública</vt:lpstr>
      <vt:lpstr>El sentido ético del enfoque de política pública</vt:lpstr>
      <vt:lpstr>El sentido ético del enfoque de política pública</vt:lpstr>
      <vt:lpstr>El sentido ético del enfoque de política pública</vt:lpstr>
      <vt:lpstr>El sentido ético del enfoque de política pública</vt:lpstr>
      <vt:lpstr>¿Por qué importa el estudio de la ética?</vt:lpstr>
      <vt:lpstr>Primer punto: La teoría de entrada</vt:lpstr>
      <vt:lpstr>Primer punto: La teoría de entrada</vt:lpstr>
      <vt:lpstr>Primer punto: La teoría de entrada</vt:lpstr>
      <vt:lpstr>Primer punto: La teoría de entrada</vt:lpstr>
      <vt:lpstr>Segundo punto: “el mapa de ruta”</vt:lpstr>
      <vt:lpstr>Segundo punto: “el mapa de ruta”</vt:lpstr>
      <vt:lpstr>Segundo punto: “el mapa de ruta”</vt:lpstr>
      <vt:lpstr>Segundo punto: “el mapa de ruta”</vt:lpstr>
      <vt:lpstr>Tercer punto: “el campo de batalla”</vt:lpstr>
      <vt:lpstr>Tercer punto: “el campo de batalla”</vt:lpstr>
      <vt:lpstr>Tercer punto: “el campo de batalla”</vt:lpstr>
      <vt:lpstr>Tercer punto: “el campo de batalla”</vt:lpstr>
      <vt:lpstr>Conclusiones</vt:lpstr>
      <vt:lpstr>Conclusiones</vt:lpstr>
      <vt:lpstr>Conclusiones</vt:lpstr>
      <vt:lpstr>Presentación de PowerPoint</vt:lpstr>
    </vt:vector>
  </TitlesOfParts>
  <Company>IXCHEL PEREZ DURAN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Ixchel</dc:creator>
  <cp:lastModifiedBy>Adriana Burgos</cp:lastModifiedBy>
  <cp:revision>180</cp:revision>
  <cp:lastPrinted>2013-10-04T22:54:25Z</cp:lastPrinted>
  <dcterms:created xsi:type="dcterms:W3CDTF">2007-06-18T17:54:09Z</dcterms:created>
  <dcterms:modified xsi:type="dcterms:W3CDTF">2013-10-04T22:59:40Z</dcterms:modified>
</cp:coreProperties>
</file>